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31"/>
  </p:notesMasterIdLst>
  <p:sldIdLst>
    <p:sldId id="256" r:id="rId2"/>
    <p:sldId id="258" r:id="rId3"/>
    <p:sldId id="327" r:id="rId4"/>
    <p:sldId id="330" r:id="rId5"/>
    <p:sldId id="302" r:id="rId6"/>
    <p:sldId id="331" r:id="rId7"/>
    <p:sldId id="314" r:id="rId8"/>
    <p:sldId id="315" r:id="rId9"/>
    <p:sldId id="332" r:id="rId10"/>
    <p:sldId id="316" r:id="rId11"/>
    <p:sldId id="328" r:id="rId12"/>
    <p:sldId id="317" r:id="rId13"/>
    <p:sldId id="333" r:id="rId14"/>
    <p:sldId id="334" r:id="rId15"/>
    <p:sldId id="320" r:id="rId16"/>
    <p:sldId id="335" r:id="rId17"/>
    <p:sldId id="339" r:id="rId18"/>
    <p:sldId id="340" r:id="rId19"/>
    <p:sldId id="337" r:id="rId20"/>
    <p:sldId id="321" r:id="rId21"/>
    <p:sldId id="336" r:id="rId22"/>
    <p:sldId id="338" r:id="rId23"/>
    <p:sldId id="322" r:id="rId24"/>
    <p:sldId id="341" r:id="rId25"/>
    <p:sldId id="325" r:id="rId26"/>
    <p:sldId id="326" r:id="rId27"/>
    <p:sldId id="342" r:id="rId28"/>
    <p:sldId id="343" r:id="rId29"/>
    <p:sldId id="324" r:id="rId30"/>
  </p:sldIdLst>
  <p:sldSz cx="9144000" cy="5143500" type="screen16x9"/>
  <p:notesSz cx="6858000" cy="9144000"/>
  <p:embeddedFontLst>
    <p:embeddedFont>
      <p:font typeface="Helvetica Neue" panose="020B0604020202020204" charset="0"/>
      <p:regular r:id="rId32"/>
      <p:bold r:id="rId33"/>
      <p:italic r:id="rId34"/>
      <p:bold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hy Stancer" initials="CS" lastIdx="2" clrIdx="0">
    <p:extLst>
      <p:ext uri="{19B8F6BF-5375-455C-9EA6-DF929625EA0E}">
        <p15:presenceInfo xmlns:p15="http://schemas.microsoft.com/office/powerpoint/2012/main" userId="S::cathy@lankellychase.org.uk::5916578e-9dd4-4cf0-be8e-700f6b39e1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4D4E"/>
    <a:srgbClr val="FFF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5" autoAdjust="0"/>
    <p:restoredTop sz="94660"/>
  </p:normalViewPr>
  <p:slideViewPr>
    <p:cSldViewPr>
      <p:cViewPr varScale="1">
        <p:scale>
          <a:sx n="93" d="100"/>
          <a:sy n="93" d="100"/>
        </p:scale>
        <p:origin x="48" y="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14T14:39:14.464" idx="2">
    <p:pos x="5485" y="1099"/>
    <p:text>Don't understand this?? Do you mean external/third party members?</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100" b="0" i="0" u="none" strike="noStrike" cap="none"/>
            </a:lvl1pPr>
            <a:lvl2pPr marL="457200" marR="0" lvl="1" indent="0" algn="l" rtl="0">
              <a:spcBef>
                <a:spcPts val="0"/>
              </a:spcBef>
              <a:buNone/>
              <a:defRPr sz="1100" b="0" i="0" u="none" strike="noStrike" cap="none"/>
            </a:lvl2pPr>
            <a:lvl3pPr marL="914400" marR="0" lvl="2" indent="0" algn="l" rtl="0">
              <a:spcBef>
                <a:spcPts val="0"/>
              </a:spcBef>
              <a:buNone/>
              <a:defRPr sz="1100" b="0" i="0" u="none" strike="noStrike" cap="none"/>
            </a:lvl3pPr>
            <a:lvl4pPr marL="1371600" marR="0" lvl="3" indent="0" algn="l" rtl="0">
              <a:spcBef>
                <a:spcPts val="0"/>
              </a:spcBef>
              <a:buNone/>
              <a:defRPr sz="1100" b="0" i="0" u="none" strike="noStrike" cap="none"/>
            </a:lvl4pPr>
            <a:lvl5pPr marL="1828800" marR="0" lvl="4" indent="0" algn="l" rtl="0">
              <a:spcBef>
                <a:spcPts val="0"/>
              </a:spcBef>
              <a:buNone/>
              <a:defRPr sz="1100" b="0" i="0" u="none" strike="noStrike" cap="none"/>
            </a:lvl5pPr>
            <a:lvl6pPr marL="2286000" marR="0" lvl="5" indent="0" algn="l" rtl="0">
              <a:spcBef>
                <a:spcPts val="0"/>
              </a:spcBef>
              <a:buNone/>
              <a:defRPr sz="1100" b="0" i="0" u="none" strike="noStrike" cap="none"/>
            </a:lvl6pPr>
            <a:lvl7pPr marL="2743200" marR="0" lvl="6" indent="0" algn="l" rtl="0">
              <a:spcBef>
                <a:spcPts val="0"/>
              </a:spcBef>
              <a:buNone/>
              <a:defRPr sz="1100" b="0" i="0" u="none" strike="noStrike" cap="none"/>
            </a:lvl7pPr>
            <a:lvl8pPr marL="3200400" marR="0" lvl="7" indent="0" algn="l" rtl="0">
              <a:spcBef>
                <a:spcPts val="0"/>
              </a:spcBef>
              <a:buNone/>
              <a:defRPr sz="1100" b="0" i="0" u="none" strike="noStrike" cap="none"/>
            </a:lvl8pPr>
            <a:lvl9pPr marL="3657600" marR="0" lvl="8" indent="0" algn="l" rtl="0">
              <a:spcBef>
                <a:spcPts val="0"/>
              </a:spcBef>
              <a:buNone/>
              <a:defRPr sz="1100" b="0" i="0" u="none" strike="noStrike" cap="none"/>
            </a:lvl9pPr>
          </a:lstStyle>
          <a:p>
            <a:endParaRPr/>
          </a:p>
        </p:txBody>
      </p:sp>
    </p:spTree>
    <p:extLst>
      <p:ext uri="{BB962C8B-B14F-4D97-AF65-F5344CB8AC3E}">
        <p14:creationId xmlns:p14="http://schemas.microsoft.com/office/powerpoint/2010/main" val="177373268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3889757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1061610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565263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119363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73378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1" name="Shape 61"/>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61" name="Shape 61"/>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2952563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2838723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2689618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2012909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4" name="Shape 54"/>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3827229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7" name="Shape 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1350668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4" name="Shape 54"/>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Font typeface="Arial"/>
              <a:buNone/>
            </a:pPr>
            <a:endParaRPr sz="2400" b="0" i="0" u="none" strike="noStrike" cap="none">
              <a:latin typeface="Arial"/>
              <a:ea typeface="Arial"/>
              <a:cs typeface="Arial"/>
              <a:sym typeface="Arial"/>
            </a:endParaRPr>
          </a:p>
        </p:txBody>
      </p:sp>
    </p:spTree>
    <p:extLst>
      <p:ext uri="{BB962C8B-B14F-4D97-AF65-F5344CB8AC3E}">
        <p14:creationId xmlns:p14="http://schemas.microsoft.com/office/powerpoint/2010/main" val="2211974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Chart and Text">
    <p:spTree>
      <p:nvGrpSpPr>
        <p:cNvPr id="1" name="Shape 9"/>
        <p:cNvGrpSpPr/>
        <p:nvPr/>
      </p:nvGrpSpPr>
      <p:grpSpPr>
        <a:xfrm>
          <a:off x="0" y="0"/>
          <a:ext cx="0" cy="0"/>
          <a:chOff x="0" y="0"/>
          <a:chExt cx="0" cy="0"/>
        </a:xfrm>
      </p:grpSpPr>
      <p:sp>
        <p:nvSpPr>
          <p:cNvPr id="10" name="Shape 10"/>
          <p:cNvSpPr txBox="1">
            <a:spLocks noGrp="1"/>
          </p:cNvSpPr>
          <p:nvPr>
            <p:ph type="sldNum" idx="12"/>
          </p:nvPr>
        </p:nvSpPr>
        <p:spPr>
          <a:xfrm>
            <a:off x="6553198" y="4806269"/>
            <a:ext cx="2133598" cy="195900"/>
          </a:xfrm>
          <a:prstGeom prst="rect">
            <a:avLst/>
          </a:prstGeom>
          <a:noFill/>
          <a:ln>
            <a:noFill/>
          </a:ln>
        </p:spPr>
        <p:txBody>
          <a:bodyPr lIns="41900" tIns="41900" rIns="41900" bIns="419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GB" sz="1000" b="0" i="0" u="none" strike="noStrike" cap="none">
                <a:solidFill>
                  <a:srgbClr val="888888"/>
                </a:solidFill>
                <a:latin typeface="Calibri"/>
                <a:ea typeface="Calibri"/>
                <a:cs typeface="Calibri"/>
                <a:sym typeface="Calibri"/>
              </a:rPr>
              <a:t>‹#›</a:t>
            </a:fld>
            <a:endParaRPr lang="en-GB" sz="10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311700" y="445025"/>
            <a:ext cx="8520599" cy="57269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28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2800">
                <a:solidFill>
                  <a:schemeClr val="dk1"/>
                </a:solidFill>
              </a:defRPr>
            </a:lvl2pPr>
            <a:lvl3pPr lvl="2" indent="0">
              <a:spcBef>
                <a:spcPts val="0"/>
              </a:spcBef>
              <a:buClr>
                <a:schemeClr val="dk1"/>
              </a:buClr>
              <a:buFont typeface="Arial"/>
              <a:buNone/>
              <a:defRPr sz="2800">
                <a:solidFill>
                  <a:schemeClr val="dk1"/>
                </a:solidFill>
              </a:defRPr>
            </a:lvl3pPr>
            <a:lvl4pPr lvl="3" indent="0">
              <a:spcBef>
                <a:spcPts val="0"/>
              </a:spcBef>
              <a:buClr>
                <a:schemeClr val="dk1"/>
              </a:buClr>
              <a:buFont typeface="Arial"/>
              <a:buNone/>
              <a:defRPr sz="2800">
                <a:solidFill>
                  <a:schemeClr val="dk1"/>
                </a:solidFill>
              </a:defRPr>
            </a:lvl4pPr>
            <a:lvl5pPr lvl="4" indent="0">
              <a:spcBef>
                <a:spcPts val="0"/>
              </a:spcBef>
              <a:buClr>
                <a:schemeClr val="dk1"/>
              </a:buClr>
              <a:buFont typeface="Arial"/>
              <a:buNone/>
              <a:defRPr sz="2800">
                <a:solidFill>
                  <a:schemeClr val="dk1"/>
                </a:solidFill>
              </a:defRPr>
            </a:lvl5pPr>
            <a:lvl6pPr lvl="5" indent="0">
              <a:spcBef>
                <a:spcPts val="0"/>
              </a:spcBef>
              <a:buClr>
                <a:schemeClr val="dk1"/>
              </a:buClr>
              <a:buFont typeface="Arial"/>
              <a:buNone/>
              <a:defRPr sz="2800">
                <a:solidFill>
                  <a:schemeClr val="dk1"/>
                </a:solidFill>
              </a:defRPr>
            </a:lvl6pPr>
            <a:lvl7pPr lvl="6" indent="0">
              <a:spcBef>
                <a:spcPts val="0"/>
              </a:spcBef>
              <a:buClr>
                <a:schemeClr val="dk1"/>
              </a:buClr>
              <a:buFont typeface="Arial"/>
              <a:buNone/>
              <a:defRPr sz="2800">
                <a:solidFill>
                  <a:schemeClr val="dk1"/>
                </a:solidFill>
              </a:defRPr>
            </a:lvl7pPr>
            <a:lvl8pPr lvl="7" indent="0">
              <a:spcBef>
                <a:spcPts val="0"/>
              </a:spcBef>
              <a:buClr>
                <a:schemeClr val="dk1"/>
              </a:buClr>
              <a:buFont typeface="Arial"/>
              <a:buNone/>
              <a:defRPr sz="2800">
                <a:solidFill>
                  <a:schemeClr val="dk1"/>
                </a:solidFill>
              </a:defRPr>
            </a:lvl8pPr>
            <a:lvl9pPr lvl="8" indent="0">
              <a:spcBef>
                <a:spcPts val="0"/>
              </a:spcBef>
              <a:buClr>
                <a:schemeClr val="dk1"/>
              </a:buClr>
              <a:buFont typeface="Arial"/>
              <a:buNone/>
              <a:defRPr sz="2800">
                <a:solidFill>
                  <a:schemeClr val="dk1"/>
                </a:solidFill>
              </a:defRPr>
            </a:lvl9pPr>
          </a:lstStyle>
          <a:p>
            <a:endParaRPr/>
          </a:p>
        </p:txBody>
      </p:sp>
      <p:sp>
        <p:nvSpPr>
          <p:cNvPr id="13" name="Shape 13"/>
          <p:cNvSpPr txBox="1">
            <a:spLocks noGrp="1"/>
          </p:cNvSpPr>
          <p:nvPr>
            <p:ph type="body" idx="1"/>
          </p:nvPr>
        </p:nvSpPr>
        <p:spPr>
          <a:xfrm>
            <a:off x="311700" y="1152475"/>
            <a:ext cx="8520599" cy="3416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311700" y="445025"/>
            <a:ext cx="8520599" cy="57269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28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2800">
                <a:solidFill>
                  <a:schemeClr val="dk1"/>
                </a:solidFill>
              </a:defRPr>
            </a:lvl2pPr>
            <a:lvl3pPr lvl="2" indent="0">
              <a:spcBef>
                <a:spcPts val="0"/>
              </a:spcBef>
              <a:buClr>
                <a:schemeClr val="dk1"/>
              </a:buClr>
              <a:buFont typeface="Arial"/>
              <a:buNone/>
              <a:defRPr sz="2800">
                <a:solidFill>
                  <a:schemeClr val="dk1"/>
                </a:solidFill>
              </a:defRPr>
            </a:lvl3pPr>
            <a:lvl4pPr lvl="3" indent="0">
              <a:spcBef>
                <a:spcPts val="0"/>
              </a:spcBef>
              <a:buClr>
                <a:schemeClr val="dk1"/>
              </a:buClr>
              <a:buFont typeface="Arial"/>
              <a:buNone/>
              <a:defRPr sz="2800">
                <a:solidFill>
                  <a:schemeClr val="dk1"/>
                </a:solidFill>
              </a:defRPr>
            </a:lvl4pPr>
            <a:lvl5pPr lvl="4" indent="0">
              <a:spcBef>
                <a:spcPts val="0"/>
              </a:spcBef>
              <a:buClr>
                <a:schemeClr val="dk1"/>
              </a:buClr>
              <a:buFont typeface="Arial"/>
              <a:buNone/>
              <a:defRPr sz="2800">
                <a:solidFill>
                  <a:schemeClr val="dk1"/>
                </a:solidFill>
              </a:defRPr>
            </a:lvl5pPr>
            <a:lvl6pPr lvl="5" indent="0">
              <a:spcBef>
                <a:spcPts val="0"/>
              </a:spcBef>
              <a:buClr>
                <a:schemeClr val="dk1"/>
              </a:buClr>
              <a:buFont typeface="Arial"/>
              <a:buNone/>
              <a:defRPr sz="2800">
                <a:solidFill>
                  <a:schemeClr val="dk1"/>
                </a:solidFill>
              </a:defRPr>
            </a:lvl6pPr>
            <a:lvl7pPr lvl="6" indent="0">
              <a:spcBef>
                <a:spcPts val="0"/>
              </a:spcBef>
              <a:buClr>
                <a:schemeClr val="dk1"/>
              </a:buClr>
              <a:buFont typeface="Arial"/>
              <a:buNone/>
              <a:defRPr sz="2800">
                <a:solidFill>
                  <a:schemeClr val="dk1"/>
                </a:solidFill>
              </a:defRPr>
            </a:lvl7pPr>
            <a:lvl8pPr lvl="7" indent="0">
              <a:spcBef>
                <a:spcPts val="0"/>
              </a:spcBef>
              <a:buClr>
                <a:schemeClr val="dk1"/>
              </a:buClr>
              <a:buFont typeface="Arial"/>
              <a:buNone/>
              <a:defRPr sz="2800">
                <a:solidFill>
                  <a:schemeClr val="dk1"/>
                </a:solidFill>
              </a:defRPr>
            </a:lvl8pPr>
            <a:lvl9pPr lvl="8" indent="0">
              <a:spcBef>
                <a:spcPts val="0"/>
              </a:spcBef>
              <a:buClr>
                <a:schemeClr val="dk1"/>
              </a:buClr>
              <a:buFont typeface="Arial"/>
              <a:buNone/>
              <a:defRPr sz="2800">
                <a:solidFill>
                  <a:schemeClr val="dk1"/>
                </a:solidFill>
              </a:defRPr>
            </a:lvl9pPr>
          </a:lstStyle>
          <a:p>
            <a:endParaRPr/>
          </a:p>
        </p:txBody>
      </p:sp>
      <p:sp>
        <p:nvSpPr>
          <p:cNvPr id="17" name="Shape 17"/>
          <p:cNvSpPr txBox="1">
            <a:spLocks noGrp="1"/>
          </p:cNvSpPr>
          <p:nvPr>
            <p:ph type="body" idx="1"/>
          </p:nvPr>
        </p:nvSpPr>
        <p:spPr>
          <a:xfrm>
            <a:off x="311700" y="1152475"/>
            <a:ext cx="3999899" cy="3416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9pPr>
          </a:lstStyle>
          <a:p>
            <a:endParaRPr/>
          </a:p>
        </p:txBody>
      </p:sp>
      <p:sp>
        <p:nvSpPr>
          <p:cNvPr id="18" name="Shape 18"/>
          <p:cNvSpPr txBox="1">
            <a:spLocks noGrp="1"/>
          </p:cNvSpPr>
          <p:nvPr>
            <p:ph type="body" idx="2"/>
          </p:nvPr>
        </p:nvSpPr>
        <p:spPr>
          <a:xfrm>
            <a:off x="4832400" y="1152475"/>
            <a:ext cx="3999899" cy="3416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9pPr>
          </a:lstStyle>
          <a:p>
            <a:endParaRPr/>
          </a:p>
        </p:txBody>
      </p:sp>
      <p:sp>
        <p:nvSpPr>
          <p:cNvPr id="19" name="Shape 19"/>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311700" y="555600"/>
            <a:ext cx="2807999" cy="75569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24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2400">
                <a:solidFill>
                  <a:schemeClr val="dk1"/>
                </a:solidFill>
              </a:defRPr>
            </a:lvl2pPr>
            <a:lvl3pPr lvl="2" indent="0">
              <a:spcBef>
                <a:spcPts val="0"/>
              </a:spcBef>
              <a:buClr>
                <a:schemeClr val="dk1"/>
              </a:buClr>
              <a:buFont typeface="Arial"/>
              <a:buNone/>
              <a:defRPr sz="2400">
                <a:solidFill>
                  <a:schemeClr val="dk1"/>
                </a:solidFill>
              </a:defRPr>
            </a:lvl3pPr>
            <a:lvl4pPr lvl="3" indent="0">
              <a:spcBef>
                <a:spcPts val="0"/>
              </a:spcBef>
              <a:buClr>
                <a:schemeClr val="dk1"/>
              </a:buClr>
              <a:buFont typeface="Arial"/>
              <a:buNone/>
              <a:defRPr sz="2400">
                <a:solidFill>
                  <a:schemeClr val="dk1"/>
                </a:solidFill>
              </a:defRPr>
            </a:lvl4pPr>
            <a:lvl5pPr lvl="4" indent="0">
              <a:spcBef>
                <a:spcPts val="0"/>
              </a:spcBef>
              <a:buClr>
                <a:schemeClr val="dk1"/>
              </a:buClr>
              <a:buFont typeface="Arial"/>
              <a:buNone/>
              <a:defRPr sz="2400">
                <a:solidFill>
                  <a:schemeClr val="dk1"/>
                </a:solidFill>
              </a:defRPr>
            </a:lvl5pPr>
            <a:lvl6pPr lvl="5" indent="0">
              <a:spcBef>
                <a:spcPts val="0"/>
              </a:spcBef>
              <a:buClr>
                <a:schemeClr val="dk1"/>
              </a:buClr>
              <a:buFont typeface="Arial"/>
              <a:buNone/>
              <a:defRPr sz="2400">
                <a:solidFill>
                  <a:schemeClr val="dk1"/>
                </a:solidFill>
              </a:defRPr>
            </a:lvl6pPr>
            <a:lvl7pPr lvl="6" indent="0">
              <a:spcBef>
                <a:spcPts val="0"/>
              </a:spcBef>
              <a:buClr>
                <a:schemeClr val="dk1"/>
              </a:buClr>
              <a:buFont typeface="Arial"/>
              <a:buNone/>
              <a:defRPr sz="2400">
                <a:solidFill>
                  <a:schemeClr val="dk1"/>
                </a:solidFill>
              </a:defRPr>
            </a:lvl7pPr>
            <a:lvl8pPr lvl="7" indent="0">
              <a:spcBef>
                <a:spcPts val="0"/>
              </a:spcBef>
              <a:buClr>
                <a:schemeClr val="dk1"/>
              </a:buClr>
              <a:buFont typeface="Arial"/>
              <a:buNone/>
              <a:defRPr sz="2400">
                <a:solidFill>
                  <a:schemeClr val="dk1"/>
                </a:solidFill>
              </a:defRPr>
            </a:lvl8pPr>
            <a:lvl9pPr lvl="8" indent="0">
              <a:spcBef>
                <a:spcPts val="0"/>
              </a:spcBef>
              <a:buClr>
                <a:schemeClr val="dk1"/>
              </a:buClr>
              <a:buFont typeface="Arial"/>
              <a:buNone/>
              <a:defRPr sz="2400">
                <a:solidFill>
                  <a:schemeClr val="dk1"/>
                </a:solidFill>
              </a:defRPr>
            </a:lvl9pPr>
          </a:lstStyle>
          <a:p>
            <a:endParaRPr/>
          </a:p>
        </p:txBody>
      </p:sp>
      <p:sp>
        <p:nvSpPr>
          <p:cNvPr id="25" name="Shape 25"/>
          <p:cNvSpPr txBox="1">
            <a:spLocks noGrp="1"/>
          </p:cNvSpPr>
          <p:nvPr>
            <p:ph type="body" idx="1"/>
          </p:nvPr>
        </p:nvSpPr>
        <p:spPr>
          <a:xfrm>
            <a:off x="311700" y="1389600"/>
            <a:ext cx="2807999" cy="3179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200" b="0" i="0" u="none" strike="noStrike" cap="none">
                <a:solidFill>
                  <a:schemeClr val="dk2"/>
                </a:solidFill>
                <a:latin typeface="Arial"/>
                <a:ea typeface="Arial"/>
                <a:cs typeface="Arial"/>
                <a:sym typeface="Arial"/>
              </a:defRPr>
            </a:lvl9pPr>
          </a:lstStyle>
          <a:p>
            <a:endParaRPr/>
          </a:p>
        </p:txBody>
      </p:sp>
      <p:sp>
        <p:nvSpPr>
          <p:cNvPr id="26" name="Shape 26"/>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Main point">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90250" y="450150"/>
            <a:ext cx="6367800" cy="40908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chemeClr val="dk1"/>
              </a:buClr>
              <a:buFont typeface="Arial"/>
              <a:buNone/>
              <a:defRPr sz="48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4800">
                <a:solidFill>
                  <a:schemeClr val="dk1"/>
                </a:solidFill>
              </a:defRPr>
            </a:lvl2pPr>
            <a:lvl3pPr lvl="2" indent="0">
              <a:spcBef>
                <a:spcPts val="0"/>
              </a:spcBef>
              <a:buClr>
                <a:schemeClr val="dk1"/>
              </a:buClr>
              <a:buFont typeface="Arial"/>
              <a:buNone/>
              <a:defRPr sz="4800">
                <a:solidFill>
                  <a:schemeClr val="dk1"/>
                </a:solidFill>
              </a:defRPr>
            </a:lvl3pPr>
            <a:lvl4pPr lvl="3" indent="0">
              <a:spcBef>
                <a:spcPts val="0"/>
              </a:spcBef>
              <a:buClr>
                <a:schemeClr val="dk1"/>
              </a:buClr>
              <a:buFont typeface="Arial"/>
              <a:buNone/>
              <a:defRPr sz="4800">
                <a:solidFill>
                  <a:schemeClr val="dk1"/>
                </a:solidFill>
              </a:defRPr>
            </a:lvl4pPr>
            <a:lvl5pPr lvl="4" indent="0">
              <a:spcBef>
                <a:spcPts val="0"/>
              </a:spcBef>
              <a:buClr>
                <a:schemeClr val="dk1"/>
              </a:buClr>
              <a:buFont typeface="Arial"/>
              <a:buNone/>
              <a:defRPr sz="4800">
                <a:solidFill>
                  <a:schemeClr val="dk1"/>
                </a:solidFill>
              </a:defRPr>
            </a:lvl5pPr>
            <a:lvl6pPr lvl="5" indent="0">
              <a:spcBef>
                <a:spcPts val="0"/>
              </a:spcBef>
              <a:buClr>
                <a:schemeClr val="dk1"/>
              </a:buClr>
              <a:buFont typeface="Arial"/>
              <a:buNone/>
              <a:defRPr sz="4800">
                <a:solidFill>
                  <a:schemeClr val="dk1"/>
                </a:solidFill>
              </a:defRPr>
            </a:lvl6pPr>
            <a:lvl7pPr lvl="6" indent="0">
              <a:spcBef>
                <a:spcPts val="0"/>
              </a:spcBef>
              <a:buClr>
                <a:schemeClr val="dk1"/>
              </a:buClr>
              <a:buFont typeface="Arial"/>
              <a:buNone/>
              <a:defRPr sz="4800">
                <a:solidFill>
                  <a:schemeClr val="dk1"/>
                </a:solidFill>
              </a:defRPr>
            </a:lvl7pPr>
            <a:lvl8pPr lvl="7" indent="0">
              <a:spcBef>
                <a:spcPts val="0"/>
              </a:spcBef>
              <a:buClr>
                <a:schemeClr val="dk1"/>
              </a:buClr>
              <a:buFont typeface="Arial"/>
              <a:buNone/>
              <a:defRPr sz="4800">
                <a:solidFill>
                  <a:schemeClr val="dk1"/>
                </a:solidFill>
              </a:defRPr>
            </a:lvl8pPr>
            <a:lvl9pPr lvl="8" indent="0">
              <a:spcBef>
                <a:spcPts val="0"/>
              </a:spcBef>
              <a:buClr>
                <a:schemeClr val="dk1"/>
              </a:buClr>
              <a:buFont typeface="Arial"/>
              <a:buNone/>
              <a:defRPr sz="4800">
                <a:solidFill>
                  <a:schemeClr val="dk1"/>
                </a:solidFill>
              </a:defRPr>
            </a:lvl9pPr>
          </a:lstStyle>
          <a:p>
            <a:endParaRPr/>
          </a:p>
        </p:txBody>
      </p:sp>
      <p:sp>
        <p:nvSpPr>
          <p:cNvPr id="29" name="Shape 29"/>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0"/>
        <p:cNvGrpSpPr/>
        <p:nvPr/>
      </p:nvGrpSpPr>
      <p:grpSpPr>
        <a:xfrm>
          <a:off x="0" y="0"/>
          <a:ext cx="0" cy="0"/>
          <a:chOff x="0" y="0"/>
          <a:chExt cx="0" cy="0"/>
        </a:xfrm>
      </p:grpSpPr>
      <p:sp>
        <p:nvSpPr>
          <p:cNvPr id="31" name="Shape 31"/>
          <p:cNvSpPr/>
          <p:nvPr/>
        </p:nvSpPr>
        <p:spPr>
          <a:xfrm>
            <a:off x="4572000" y="-125"/>
            <a:ext cx="4572000" cy="5143499"/>
          </a:xfrm>
          <a:prstGeom prst="rect">
            <a:avLst/>
          </a:prstGeom>
          <a:solidFill>
            <a:schemeClr val="lt2"/>
          </a:solid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32" name="Shape 32"/>
          <p:cNvSpPr txBox="1">
            <a:spLocks noGrp="1"/>
          </p:cNvSpPr>
          <p:nvPr>
            <p:ph type="title"/>
          </p:nvPr>
        </p:nvSpPr>
        <p:spPr>
          <a:xfrm>
            <a:off x="265500" y="1233175"/>
            <a:ext cx="4045199" cy="1482300"/>
          </a:xfrm>
          <a:prstGeom prst="rect">
            <a:avLst/>
          </a:prstGeom>
          <a:noFill/>
          <a:ln>
            <a:noFill/>
          </a:ln>
        </p:spPr>
        <p:txBody>
          <a:bodyPr lIns="91425" tIns="91425" rIns="91425" bIns="91425" anchor="b" anchorCtr="0"/>
          <a:lstStyle>
            <a:lvl1pPr marL="0" marR="0" lvl="0" indent="0" algn="ctr" rtl="0">
              <a:lnSpc>
                <a:spcPct val="100000"/>
              </a:lnSpc>
              <a:spcBef>
                <a:spcPts val="0"/>
              </a:spcBef>
              <a:spcAft>
                <a:spcPts val="0"/>
              </a:spcAft>
              <a:buClr>
                <a:schemeClr val="dk1"/>
              </a:buClr>
              <a:buFont typeface="Arial"/>
              <a:buNone/>
              <a:defRPr sz="4200" b="0" i="0" u="none" strike="noStrike" cap="none">
                <a:solidFill>
                  <a:schemeClr val="dk1"/>
                </a:solidFill>
                <a:latin typeface="Arial"/>
                <a:ea typeface="Arial"/>
                <a:cs typeface="Arial"/>
                <a:sym typeface="Arial"/>
              </a:defRPr>
            </a:lvl1pPr>
            <a:lvl2pPr lvl="1" indent="0" algn="ctr">
              <a:spcBef>
                <a:spcPts val="0"/>
              </a:spcBef>
              <a:buClr>
                <a:schemeClr val="dk1"/>
              </a:buClr>
              <a:buFont typeface="Arial"/>
              <a:buNone/>
              <a:defRPr sz="4200">
                <a:solidFill>
                  <a:schemeClr val="dk1"/>
                </a:solidFill>
              </a:defRPr>
            </a:lvl2pPr>
            <a:lvl3pPr lvl="2" indent="0" algn="ctr">
              <a:spcBef>
                <a:spcPts val="0"/>
              </a:spcBef>
              <a:buClr>
                <a:schemeClr val="dk1"/>
              </a:buClr>
              <a:buFont typeface="Arial"/>
              <a:buNone/>
              <a:defRPr sz="4200">
                <a:solidFill>
                  <a:schemeClr val="dk1"/>
                </a:solidFill>
              </a:defRPr>
            </a:lvl3pPr>
            <a:lvl4pPr lvl="3" indent="0" algn="ctr">
              <a:spcBef>
                <a:spcPts val="0"/>
              </a:spcBef>
              <a:buClr>
                <a:schemeClr val="dk1"/>
              </a:buClr>
              <a:buFont typeface="Arial"/>
              <a:buNone/>
              <a:defRPr sz="4200">
                <a:solidFill>
                  <a:schemeClr val="dk1"/>
                </a:solidFill>
              </a:defRPr>
            </a:lvl4pPr>
            <a:lvl5pPr lvl="4" indent="0" algn="ctr">
              <a:spcBef>
                <a:spcPts val="0"/>
              </a:spcBef>
              <a:buClr>
                <a:schemeClr val="dk1"/>
              </a:buClr>
              <a:buFont typeface="Arial"/>
              <a:buNone/>
              <a:defRPr sz="4200">
                <a:solidFill>
                  <a:schemeClr val="dk1"/>
                </a:solidFill>
              </a:defRPr>
            </a:lvl5pPr>
            <a:lvl6pPr lvl="5" indent="0" algn="ctr">
              <a:spcBef>
                <a:spcPts val="0"/>
              </a:spcBef>
              <a:buClr>
                <a:schemeClr val="dk1"/>
              </a:buClr>
              <a:buFont typeface="Arial"/>
              <a:buNone/>
              <a:defRPr sz="4200">
                <a:solidFill>
                  <a:schemeClr val="dk1"/>
                </a:solidFill>
              </a:defRPr>
            </a:lvl6pPr>
            <a:lvl7pPr lvl="6" indent="0" algn="ctr">
              <a:spcBef>
                <a:spcPts val="0"/>
              </a:spcBef>
              <a:buClr>
                <a:schemeClr val="dk1"/>
              </a:buClr>
              <a:buFont typeface="Arial"/>
              <a:buNone/>
              <a:defRPr sz="4200">
                <a:solidFill>
                  <a:schemeClr val="dk1"/>
                </a:solidFill>
              </a:defRPr>
            </a:lvl7pPr>
            <a:lvl8pPr lvl="7" indent="0" algn="ctr">
              <a:spcBef>
                <a:spcPts val="0"/>
              </a:spcBef>
              <a:buClr>
                <a:schemeClr val="dk1"/>
              </a:buClr>
              <a:buFont typeface="Arial"/>
              <a:buNone/>
              <a:defRPr sz="4200">
                <a:solidFill>
                  <a:schemeClr val="dk1"/>
                </a:solidFill>
              </a:defRPr>
            </a:lvl8pPr>
            <a:lvl9pPr lvl="8" indent="0" algn="ctr">
              <a:spcBef>
                <a:spcPts val="0"/>
              </a:spcBef>
              <a:buClr>
                <a:schemeClr val="dk1"/>
              </a:buClr>
              <a:buFont typeface="Arial"/>
              <a:buNone/>
              <a:defRPr sz="4200">
                <a:solidFill>
                  <a:schemeClr val="dk1"/>
                </a:solidFill>
              </a:defRPr>
            </a:lvl9pPr>
          </a:lstStyle>
          <a:p>
            <a:endParaRPr/>
          </a:p>
        </p:txBody>
      </p:sp>
      <p:sp>
        <p:nvSpPr>
          <p:cNvPr id="33" name="Shape 33"/>
          <p:cNvSpPr txBox="1">
            <a:spLocks noGrp="1"/>
          </p:cNvSpPr>
          <p:nvPr>
            <p:ph type="subTitle" idx="1"/>
          </p:nvPr>
        </p:nvSpPr>
        <p:spPr>
          <a:xfrm>
            <a:off x="265500" y="2803075"/>
            <a:ext cx="4045199" cy="1235100"/>
          </a:xfrm>
          <a:prstGeom prst="rect">
            <a:avLst/>
          </a:prstGeom>
          <a:noFill/>
          <a:ln>
            <a:noFill/>
          </a:ln>
        </p:spPr>
        <p:txBody>
          <a:bodyPr lIns="91425" tIns="91425" rIns="91425" bIns="91425" anchor="t" anchorCtr="0"/>
          <a:lstStyle>
            <a:lvl1pPr marL="0" marR="0" lvl="0"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1pPr>
            <a:lvl2pPr marL="457200" marR="0" lvl="1"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2pPr>
            <a:lvl3pPr marL="914400" marR="0" lvl="2"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3pPr>
            <a:lvl4pPr marL="1371600" marR="0" lvl="3"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4pPr>
            <a:lvl5pPr marL="1828800" marR="0" lvl="4"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5pPr>
            <a:lvl6pPr marL="2286000" marR="0" lvl="5"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6pPr>
            <a:lvl7pPr marL="2743200" marR="0" lvl="6"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7pPr>
            <a:lvl8pPr marL="3200400" marR="0" lvl="7"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8pPr>
            <a:lvl9pPr marL="3657600" marR="0" lvl="8" indent="0" algn="ctr" rtl="0">
              <a:lnSpc>
                <a:spcPct val="100000"/>
              </a:lnSpc>
              <a:spcBef>
                <a:spcPts val="0"/>
              </a:spcBef>
              <a:spcAft>
                <a:spcPts val="0"/>
              </a:spcAft>
              <a:buClr>
                <a:schemeClr val="dk2"/>
              </a:buClr>
              <a:buFont typeface="Arial"/>
              <a:buNone/>
              <a:defRPr sz="2100" b="0" i="0" u="none" strike="noStrike" cap="none">
                <a:solidFill>
                  <a:schemeClr val="dk2"/>
                </a:solidFill>
                <a:latin typeface="Arial"/>
                <a:ea typeface="Arial"/>
                <a:cs typeface="Arial"/>
                <a:sym typeface="Arial"/>
              </a:defRPr>
            </a:lvl9pPr>
          </a:lstStyle>
          <a:p>
            <a:endParaRPr/>
          </a:p>
        </p:txBody>
      </p:sp>
      <p:sp>
        <p:nvSpPr>
          <p:cNvPr id="34" name="Shape 34"/>
          <p:cNvSpPr txBox="1">
            <a:spLocks noGrp="1"/>
          </p:cNvSpPr>
          <p:nvPr>
            <p:ph type="body" idx="2"/>
          </p:nvPr>
        </p:nvSpPr>
        <p:spPr>
          <a:xfrm>
            <a:off x="4939500" y="724075"/>
            <a:ext cx="3837000" cy="3695099"/>
          </a:xfrm>
          <a:prstGeom prst="rect">
            <a:avLst/>
          </a:prstGeom>
          <a:noFill/>
          <a:ln>
            <a:noFill/>
          </a:ln>
        </p:spPr>
        <p:txBody>
          <a:bodyPr lIns="91425" tIns="91425" rIns="91425" bIns="91425" anchor="ctr" anchorCtr="0"/>
          <a:lstStyle>
            <a:lvl1pPr marL="0" marR="0" lvl="0" indent="0" algn="l" rtl="0">
              <a:lnSpc>
                <a:spcPct val="115000"/>
              </a:lnSpc>
              <a:spcBef>
                <a:spcPts val="0"/>
              </a:spcBef>
              <a:spcAft>
                <a:spcPts val="160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35" name="Shape 35"/>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aption">
    <p:spTree>
      <p:nvGrpSpPr>
        <p:cNvPr id="1" name="Shape 36"/>
        <p:cNvGrpSpPr/>
        <p:nvPr/>
      </p:nvGrpSpPr>
      <p:grpSpPr>
        <a:xfrm>
          <a:off x="0" y="0"/>
          <a:ext cx="0" cy="0"/>
          <a:chOff x="0" y="0"/>
          <a:chExt cx="0" cy="0"/>
        </a:xfrm>
      </p:grpSpPr>
      <p:sp>
        <p:nvSpPr>
          <p:cNvPr id="37" name="Shape 37"/>
          <p:cNvSpPr txBox="1">
            <a:spLocks noGrp="1"/>
          </p:cNvSpPr>
          <p:nvPr>
            <p:ph type="body" idx="1"/>
          </p:nvPr>
        </p:nvSpPr>
        <p:spPr>
          <a:xfrm>
            <a:off x="311700" y="4230575"/>
            <a:ext cx="5998800" cy="60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38" name="Shape 38"/>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Big number">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311700" y="1106125"/>
            <a:ext cx="8520599" cy="1963500"/>
          </a:xfrm>
          <a:prstGeom prst="rect">
            <a:avLst/>
          </a:prstGeom>
          <a:noFill/>
          <a:ln>
            <a:noFill/>
          </a:ln>
        </p:spPr>
        <p:txBody>
          <a:bodyPr lIns="91425" tIns="91425" rIns="91425" bIns="91425" anchor="b" anchorCtr="0"/>
          <a:lstStyle>
            <a:lvl1pPr marL="0" marR="0" lvl="0" indent="0" algn="ctr" rtl="0">
              <a:lnSpc>
                <a:spcPct val="100000"/>
              </a:lnSpc>
              <a:spcBef>
                <a:spcPts val="0"/>
              </a:spcBef>
              <a:spcAft>
                <a:spcPts val="0"/>
              </a:spcAft>
              <a:buClr>
                <a:schemeClr val="dk1"/>
              </a:buClr>
              <a:buFont typeface="Arial"/>
              <a:buNone/>
              <a:defRPr sz="12000" b="0" i="0" u="none" strike="noStrike" cap="none">
                <a:solidFill>
                  <a:schemeClr val="dk1"/>
                </a:solidFill>
                <a:latin typeface="Arial"/>
                <a:ea typeface="Arial"/>
                <a:cs typeface="Arial"/>
                <a:sym typeface="Arial"/>
              </a:defRPr>
            </a:lvl1pPr>
            <a:lvl2pPr lvl="1" indent="0" algn="ctr">
              <a:spcBef>
                <a:spcPts val="0"/>
              </a:spcBef>
              <a:buClr>
                <a:schemeClr val="dk1"/>
              </a:buClr>
              <a:buFont typeface="Arial"/>
              <a:buNone/>
              <a:defRPr sz="12000">
                <a:solidFill>
                  <a:schemeClr val="dk1"/>
                </a:solidFill>
              </a:defRPr>
            </a:lvl2pPr>
            <a:lvl3pPr lvl="2" indent="0" algn="ctr">
              <a:spcBef>
                <a:spcPts val="0"/>
              </a:spcBef>
              <a:buClr>
                <a:schemeClr val="dk1"/>
              </a:buClr>
              <a:buFont typeface="Arial"/>
              <a:buNone/>
              <a:defRPr sz="12000">
                <a:solidFill>
                  <a:schemeClr val="dk1"/>
                </a:solidFill>
              </a:defRPr>
            </a:lvl3pPr>
            <a:lvl4pPr lvl="3" indent="0" algn="ctr">
              <a:spcBef>
                <a:spcPts val="0"/>
              </a:spcBef>
              <a:buClr>
                <a:schemeClr val="dk1"/>
              </a:buClr>
              <a:buFont typeface="Arial"/>
              <a:buNone/>
              <a:defRPr sz="12000">
                <a:solidFill>
                  <a:schemeClr val="dk1"/>
                </a:solidFill>
              </a:defRPr>
            </a:lvl4pPr>
            <a:lvl5pPr lvl="4" indent="0" algn="ctr">
              <a:spcBef>
                <a:spcPts val="0"/>
              </a:spcBef>
              <a:buClr>
                <a:schemeClr val="dk1"/>
              </a:buClr>
              <a:buFont typeface="Arial"/>
              <a:buNone/>
              <a:defRPr sz="12000">
                <a:solidFill>
                  <a:schemeClr val="dk1"/>
                </a:solidFill>
              </a:defRPr>
            </a:lvl5pPr>
            <a:lvl6pPr lvl="5" indent="0" algn="ctr">
              <a:spcBef>
                <a:spcPts val="0"/>
              </a:spcBef>
              <a:buClr>
                <a:schemeClr val="dk1"/>
              </a:buClr>
              <a:buFont typeface="Arial"/>
              <a:buNone/>
              <a:defRPr sz="12000">
                <a:solidFill>
                  <a:schemeClr val="dk1"/>
                </a:solidFill>
              </a:defRPr>
            </a:lvl6pPr>
            <a:lvl7pPr lvl="6" indent="0" algn="ctr">
              <a:spcBef>
                <a:spcPts val="0"/>
              </a:spcBef>
              <a:buClr>
                <a:schemeClr val="dk1"/>
              </a:buClr>
              <a:buFont typeface="Arial"/>
              <a:buNone/>
              <a:defRPr sz="12000">
                <a:solidFill>
                  <a:schemeClr val="dk1"/>
                </a:solidFill>
              </a:defRPr>
            </a:lvl7pPr>
            <a:lvl8pPr lvl="7" indent="0" algn="ctr">
              <a:spcBef>
                <a:spcPts val="0"/>
              </a:spcBef>
              <a:buClr>
                <a:schemeClr val="dk1"/>
              </a:buClr>
              <a:buFont typeface="Arial"/>
              <a:buNone/>
              <a:defRPr sz="12000">
                <a:solidFill>
                  <a:schemeClr val="dk1"/>
                </a:solidFill>
              </a:defRPr>
            </a:lvl8pPr>
            <a:lvl9pPr lvl="8" indent="0" algn="ctr">
              <a:spcBef>
                <a:spcPts val="0"/>
              </a:spcBef>
              <a:buClr>
                <a:schemeClr val="dk1"/>
              </a:buClr>
              <a:buFont typeface="Arial"/>
              <a:buNone/>
              <a:defRPr sz="12000">
                <a:solidFill>
                  <a:schemeClr val="dk1"/>
                </a:solidFill>
              </a:defRPr>
            </a:lvl9pPr>
          </a:lstStyle>
          <a:p>
            <a:endParaRPr/>
          </a:p>
        </p:txBody>
      </p:sp>
      <p:sp>
        <p:nvSpPr>
          <p:cNvPr id="41" name="Shape 41"/>
          <p:cNvSpPr txBox="1">
            <a:spLocks noGrp="1"/>
          </p:cNvSpPr>
          <p:nvPr>
            <p:ph type="body" idx="1"/>
          </p:nvPr>
        </p:nvSpPr>
        <p:spPr>
          <a:xfrm>
            <a:off x="311700" y="3152225"/>
            <a:ext cx="8520599" cy="1300800"/>
          </a:xfrm>
          <a:prstGeom prst="rect">
            <a:avLst/>
          </a:prstGeom>
          <a:noFill/>
          <a:ln>
            <a:noFill/>
          </a:ln>
        </p:spPr>
        <p:txBody>
          <a:bodyPr lIns="91425" tIns="91425" rIns="91425" bIns="91425" anchor="t" anchorCtr="0"/>
          <a:lstStyle>
            <a:lvl1pPr marL="0" marR="0" lvl="0" indent="0" algn="ctr" rtl="0">
              <a:lnSpc>
                <a:spcPct val="115000"/>
              </a:lnSpc>
              <a:spcBef>
                <a:spcPts val="0"/>
              </a:spcBef>
              <a:spcAft>
                <a:spcPts val="160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ctr"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42" name="Shape 42"/>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599" cy="57269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28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2800">
                <a:solidFill>
                  <a:schemeClr val="dk1"/>
                </a:solidFill>
              </a:defRPr>
            </a:lvl2pPr>
            <a:lvl3pPr lvl="2" indent="0">
              <a:spcBef>
                <a:spcPts val="0"/>
              </a:spcBef>
              <a:buClr>
                <a:schemeClr val="dk1"/>
              </a:buClr>
              <a:buFont typeface="Arial"/>
              <a:buNone/>
              <a:defRPr sz="2800">
                <a:solidFill>
                  <a:schemeClr val="dk1"/>
                </a:solidFill>
              </a:defRPr>
            </a:lvl3pPr>
            <a:lvl4pPr lvl="3" indent="0">
              <a:spcBef>
                <a:spcPts val="0"/>
              </a:spcBef>
              <a:buClr>
                <a:schemeClr val="dk1"/>
              </a:buClr>
              <a:buFont typeface="Arial"/>
              <a:buNone/>
              <a:defRPr sz="2800">
                <a:solidFill>
                  <a:schemeClr val="dk1"/>
                </a:solidFill>
              </a:defRPr>
            </a:lvl4pPr>
            <a:lvl5pPr lvl="4" indent="0">
              <a:spcBef>
                <a:spcPts val="0"/>
              </a:spcBef>
              <a:buClr>
                <a:schemeClr val="dk1"/>
              </a:buClr>
              <a:buFont typeface="Arial"/>
              <a:buNone/>
              <a:defRPr sz="2800">
                <a:solidFill>
                  <a:schemeClr val="dk1"/>
                </a:solidFill>
              </a:defRPr>
            </a:lvl5pPr>
            <a:lvl6pPr lvl="5" indent="0">
              <a:spcBef>
                <a:spcPts val="0"/>
              </a:spcBef>
              <a:buClr>
                <a:schemeClr val="dk1"/>
              </a:buClr>
              <a:buFont typeface="Arial"/>
              <a:buNone/>
              <a:defRPr sz="2800">
                <a:solidFill>
                  <a:schemeClr val="dk1"/>
                </a:solidFill>
              </a:defRPr>
            </a:lvl6pPr>
            <a:lvl7pPr lvl="6" indent="0">
              <a:spcBef>
                <a:spcPts val="0"/>
              </a:spcBef>
              <a:buClr>
                <a:schemeClr val="dk1"/>
              </a:buClr>
              <a:buFont typeface="Arial"/>
              <a:buNone/>
              <a:defRPr sz="2800">
                <a:solidFill>
                  <a:schemeClr val="dk1"/>
                </a:solidFill>
              </a:defRPr>
            </a:lvl7pPr>
            <a:lvl8pPr lvl="7" indent="0">
              <a:spcBef>
                <a:spcPts val="0"/>
              </a:spcBef>
              <a:buClr>
                <a:schemeClr val="dk1"/>
              </a:buClr>
              <a:buFont typeface="Arial"/>
              <a:buNone/>
              <a:defRPr sz="2800">
                <a:solidFill>
                  <a:schemeClr val="dk1"/>
                </a:solidFill>
              </a:defRPr>
            </a:lvl8pPr>
            <a:lvl9pPr lvl="8" indent="0">
              <a:spcBef>
                <a:spcPts val="0"/>
              </a:spcBef>
              <a:buClr>
                <a:schemeClr val="dk1"/>
              </a:buClr>
              <a:buFont typeface="Arial"/>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599" cy="3416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6870300"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Decision-making on grants/contracts</a:t>
            </a:r>
          </a:p>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April 2021</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8" name="Shape 58"/>
          <p:cNvSpPr txBox="1"/>
          <p:nvPr/>
        </p:nvSpPr>
        <p:spPr>
          <a:xfrm flipH="1">
            <a:off x="238001" y="1059582"/>
            <a:ext cx="8466300" cy="206775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GB" sz="3600" b="1" dirty="0">
                <a:solidFill>
                  <a:srgbClr val="EF4D4E"/>
                </a:solidFill>
                <a:latin typeface="Helvetica Neue"/>
                <a:ea typeface="Helvetica Neue"/>
                <a:cs typeface="Helvetica Neue"/>
                <a:sym typeface="Helvetica Neue"/>
              </a:rPr>
              <a:t>Our decision-making authority is delegated to us by trustees. The main document that governs our decision-making is the executive committee mandate.</a:t>
            </a: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EF4D4E"/>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Font typeface="Arial"/>
              <a:buNone/>
            </a:pPr>
            <a:endParaRPr sz="1800" b="1" i="0" u="none" strike="noStrike" cap="none" dirty="0">
              <a:solidFill>
                <a:srgbClr val="EF4D4E"/>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EF4D4E"/>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6940178" y="4587974"/>
            <a:ext cx="1764123" cy="287757"/>
          </a:xfrm>
          <a:prstGeom prst="rect">
            <a:avLst/>
          </a:prstGeom>
          <a:ln w="12700">
            <a:miter lim="400000"/>
          </a:ln>
        </p:spPr>
      </p:pic>
    </p:spTree>
    <p:extLst>
      <p:ext uri="{BB962C8B-B14F-4D97-AF65-F5344CB8AC3E}">
        <p14:creationId xmlns:p14="http://schemas.microsoft.com/office/powerpoint/2010/main" val="1582717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r>
              <a:rPr lang="en-GB" sz="3200" dirty="0">
                <a:solidFill>
                  <a:schemeClr val="bg2">
                    <a:lumMod val="75000"/>
                  </a:schemeClr>
                </a:solidFill>
                <a:latin typeface="Helvetica Neue"/>
                <a:ea typeface="Helvetica Neue"/>
                <a:cs typeface="Helvetica Neue"/>
                <a:sym typeface="Helvetica Neue"/>
              </a:rPr>
              <a:t>Collectively we make up the executive committee. We don’t meet as the EC any longer (since portfolio teams were set up) but it still exists on paper and as the process that enables us make decisions outside of portfolio teams etc. However, the “executive committee mandate” </a:t>
            </a:r>
            <a:r>
              <a:rPr lang="en-GB" sz="3200" i="1" dirty="0">
                <a:solidFill>
                  <a:schemeClr val="bg2">
                    <a:lumMod val="75000"/>
                  </a:schemeClr>
                </a:solidFill>
                <a:latin typeface="Helvetica Neue"/>
                <a:ea typeface="Helvetica Neue"/>
                <a:cs typeface="Helvetica Neue"/>
                <a:sym typeface="Helvetica Neue"/>
              </a:rPr>
              <a:t>is </a:t>
            </a:r>
            <a:r>
              <a:rPr lang="en-GB" sz="3200" dirty="0">
                <a:solidFill>
                  <a:schemeClr val="bg2">
                    <a:lumMod val="75000"/>
                  </a:schemeClr>
                </a:solidFill>
                <a:latin typeface="Helvetica Neue"/>
                <a:ea typeface="Helvetica Neue"/>
                <a:cs typeface="Helvetica Neue"/>
                <a:sym typeface="Helvetica Neue"/>
              </a:rPr>
              <a:t>out of date, and doesn’t reflect the way we now make decisions. We will update it.  </a:t>
            </a:r>
          </a:p>
        </p:txBody>
      </p:sp>
    </p:spTree>
    <p:extLst>
      <p:ext uri="{BB962C8B-B14F-4D97-AF65-F5344CB8AC3E}">
        <p14:creationId xmlns:p14="http://schemas.microsoft.com/office/powerpoint/2010/main" val="4210419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179512" y="627534"/>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000" dirty="0">
                <a:solidFill>
                  <a:schemeClr val="bg2">
                    <a:lumMod val="75000"/>
                  </a:schemeClr>
                </a:solidFill>
                <a:latin typeface="Helvetica Neue"/>
                <a:ea typeface="Helvetica Neue"/>
                <a:cs typeface="Helvetica Neue"/>
                <a:sym typeface="Helvetica Neue"/>
              </a:rPr>
              <a:t>The main thing you need to know is that the executive committee mandate sets our delegated decision making amounts: </a:t>
            </a:r>
          </a:p>
          <a:p>
            <a:pPr marL="914400" lvl="1" indent="-457200">
              <a:lnSpc>
                <a:spcPct val="100000"/>
              </a:lnSpc>
              <a:spcAft>
                <a:spcPts val="0"/>
              </a:spcAft>
              <a:buClr>
                <a:schemeClr val="dk1"/>
              </a:buClr>
              <a:buSzPct val="25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up to £340,800 with 2 directors present.</a:t>
            </a:r>
          </a:p>
          <a:p>
            <a:pPr marL="914400" lvl="1" indent="-457200">
              <a:lnSpc>
                <a:spcPct val="100000"/>
              </a:lnSpc>
              <a:spcAft>
                <a:spcPts val="0"/>
              </a:spcAft>
              <a:buClr>
                <a:schemeClr val="dk1"/>
              </a:buClr>
              <a:buSzPct val="25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up £5,700 by 1 director.</a:t>
            </a:r>
          </a:p>
          <a:p>
            <a:pPr lvl="1">
              <a:lnSpc>
                <a:spcPct val="100000"/>
              </a:lnSpc>
              <a:spcAft>
                <a:spcPts val="0"/>
              </a:spcAft>
              <a:buClr>
                <a:schemeClr val="dk1"/>
              </a:buClr>
              <a:buSzPct val="25000"/>
            </a:pPr>
            <a:endParaRPr lang="en-GB" sz="2000"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r>
              <a:rPr lang="en-GB" sz="2000" b="1" dirty="0">
                <a:solidFill>
                  <a:schemeClr val="bg2">
                    <a:lumMod val="75000"/>
                  </a:schemeClr>
                </a:solidFill>
                <a:latin typeface="Helvetica Neue"/>
                <a:ea typeface="Helvetica Neue"/>
                <a:cs typeface="Helvetica Neue"/>
                <a:sym typeface="Helvetica Neue"/>
              </a:rPr>
              <a:t>The £340,800 figures is important to remember because anything over this amount (whatever the decision making forum) goes to trustees for approval. </a:t>
            </a:r>
          </a:p>
          <a:p>
            <a:pPr marR="0" lvl="0" algn="l" rtl="0">
              <a:lnSpc>
                <a:spcPct val="100000"/>
              </a:lnSpc>
              <a:spcBef>
                <a:spcPts val="0"/>
              </a:spcBef>
              <a:spcAft>
                <a:spcPts val="0"/>
              </a:spcAft>
              <a:buClr>
                <a:schemeClr val="dk1"/>
              </a:buClr>
              <a:buSzPct val="25000"/>
            </a:pPr>
            <a:endParaRPr lang="en-GB" sz="20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r>
              <a:rPr lang="en-GB" sz="2000" dirty="0">
                <a:solidFill>
                  <a:schemeClr val="bg2">
                    <a:lumMod val="75000"/>
                  </a:schemeClr>
                </a:solidFill>
                <a:latin typeface="Helvetica Neue"/>
                <a:ea typeface="Helvetica Neue"/>
                <a:cs typeface="Helvetica Neue"/>
                <a:sym typeface="Helvetica Neue"/>
              </a:rPr>
              <a:t>This can be done by email if it’s not a substantial amount e.g. under £500k. Otherwise it goes to a full board meeting. </a:t>
            </a:r>
          </a:p>
          <a:p>
            <a:pPr marL="457200" marR="0" lvl="0" indent="-457200" algn="l" rtl="0">
              <a:lnSpc>
                <a:spcPct val="100000"/>
              </a:lnSpc>
              <a:spcBef>
                <a:spcPts val="0"/>
              </a:spcBef>
              <a:spcAft>
                <a:spcPts val="0"/>
              </a:spcAft>
              <a:buClr>
                <a:schemeClr val="dk1"/>
              </a:buClr>
              <a:buSzPct val="25000"/>
              <a:buFont typeface="Arial" panose="020B0604020202020204" pitchFamily="34" charset="0"/>
              <a:buChar char="•"/>
            </a:pPr>
            <a:endParaRPr lang="en-GB" sz="20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0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20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219402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So how do we make decisions in reality</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326620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8" name="Shape 58"/>
          <p:cNvSpPr txBox="1"/>
          <p:nvPr/>
        </p:nvSpPr>
        <p:spPr>
          <a:xfrm flipH="1">
            <a:off x="238001" y="483518"/>
            <a:ext cx="8466300" cy="2643814"/>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endParaRPr lang="en-GB" sz="3600" b="1" dirty="0">
              <a:solidFill>
                <a:srgbClr val="EF4D4E"/>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ct val="25000"/>
              <a:buFont typeface="Arial"/>
              <a:buNone/>
            </a:pPr>
            <a:r>
              <a:rPr lang="en-GB" sz="3600" b="1" dirty="0">
                <a:solidFill>
                  <a:srgbClr val="EF4D4E"/>
                </a:solidFill>
                <a:latin typeface="Helvetica Neue"/>
                <a:ea typeface="Helvetica Neue"/>
                <a:cs typeface="Helvetica Neue"/>
                <a:sym typeface="Helvetica Neue"/>
              </a:rPr>
              <a:t>If a grant does NOT fall under the changes set out on the next slide e.g. ‘who’ work, you must follow the main (</a:t>
            </a:r>
            <a:r>
              <a:rPr lang="en-GB" sz="3600" b="1" dirty="0" err="1">
                <a:solidFill>
                  <a:srgbClr val="EF4D4E"/>
                </a:solidFill>
                <a:latin typeface="Helvetica Neue"/>
                <a:ea typeface="Helvetica Neue"/>
                <a:cs typeface="Helvetica Neue"/>
                <a:sym typeface="Helvetica Neue"/>
              </a:rPr>
              <a:t>ie</a:t>
            </a:r>
            <a:r>
              <a:rPr lang="en-GB" sz="3600" b="1" dirty="0">
                <a:solidFill>
                  <a:srgbClr val="EF4D4E"/>
                </a:solidFill>
                <a:latin typeface="Helvetica Neue"/>
                <a:ea typeface="Helvetica Neue"/>
                <a:cs typeface="Helvetica Neue"/>
                <a:sym typeface="Helvetica Neue"/>
              </a:rPr>
              <a:t> executive committee) grant making process. Basically get approval from two directors.  </a:t>
            </a: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EF4D4E"/>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Font typeface="Arial"/>
              <a:buNone/>
            </a:pPr>
            <a:endParaRPr sz="1800" b="1" i="0" u="none" strike="noStrike" cap="none" dirty="0">
              <a:solidFill>
                <a:srgbClr val="EF4D4E"/>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EF4D4E"/>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6940178" y="4587974"/>
            <a:ext cx="1764123" cy="287757"/>
          </a:xfrm>
          <a:prstGeom prst="rect">
            <a:avLst/>
          </a:prstGeom>
          <a:ln w="12700">
            <a:miter lim="400000"/>
          </a:ln>
        </p:spPr>
      </p:pic>
    </p:spTree>
    <p:extLst>
      <p:ext uri="{BB962C8B-B14F-4D97-AF65-F5344CB8AC3E}">
        <p14:creationId xmlns:p14="http://schemas.microsoft.com/office/powerpoint/2010/main" val="4148073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There are three different processes that currently exist for making decisions on grants/contracts:</a:t>
            </a: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R="0" lvl="0" algn="l" defTabSz="627063" rtl="0">
              <a:lnSpc>
                <a:spcPct val="100000"/>
              </a:lnSpc>
              <a:spcBef>
                <a:spcPts val="0"/>
              </a:spcBef>
              <a:spcAft>
                <a:spcPts val="0"/>
              </a:spcAft>
              <a:buClr>
                <a:schemeClr val="dk1"/>
              </a:buClr>
              <a:buSzPct val="25000"/>
            </a:pPr>
            <a:r>
              <a:rPr lang="en-GB" sz="2400" dirty="0">
                <a:solidFill>
                  <a:schemeClr val="bg2">
                    <a:lumMod val="75000"/>
                  </a:schemeClr>
                </a:solidFill>
                <a:latin typeface="Helvetica Neue"/>
                <a:ea typeface="Helvetica Neue"/>
                <a:cs typeface="Helvetica Neue"/>
                <a:sym typeface="Helvetica Neue"/>
              </a:rPr>
              <a:t>1.	Portfolio teams e.g. place, ISM, national. </a:t>
            </a:r>
          </a:p>
          <a:p>
            <a:pPr marR="0" lvl="0" algn="l" rtl="0">
              <a:lnSpc>
                <a:spcPct val="100000"/>
              </a:lnSpc>
              <a:spcBef>
                <a:spcPts val="0"/>
              </a:spcBef>
              <a:spcAft>
                <a:spcPts val="0"/>
              </a:spcAft>
              <a:buClr>
                <a:schemeClr val="dk1"/>
              </a:buClr>
              <a:buSzPct val="25000"/>
            </a:pPr>
            <a:endParaRPr lang="en-GB" sz="2400" dirty="0">
              <a:solidFill>
                <a:schemeClr val="bg2">
                  <a:lumMod val="75000"/>
                </a:schemeClr>
              </a:solidFill>
              <a:latin typeface="Helvetica Neue"/>
              <a:ea typeface="Helvetica Neue"/>
              <a:cs typeface="Helvetica Neue"/>
              <a:sym typeface="Helvetica Neue"/>
            </a:endParaRPr>
          </a:p>
          <a:p>
            <a:pPr marR="0" lvl="0" algn="l" defTabSz="627063" rtl="0">
              <a:lnSpc>
                <a:spcPct val="100000"/>
              </a:lnSpc>
              <a:spcBef>
                <a:spcPts val="0"/>
              </a:spcBef>
              <a:spcAft>
                <a:spcPts val="0"/>
              </a:spcAft>
              <a:buClr>
                <a:schemeClr val="dk1"/>
              </a:buClr>
              <a:buSzPct val="25000"/>
            </a:pPr>
            <a:r>
              <a:rPr lang="en-GB" sz="2400" dirty="0">
                <a:solidFill>
                  <a:schemeClr val="bg2">
                    <a:lumMod val="75000"/>
                  </a:schemeClr>
                </a:solidFill>
                <a:latin typeface="Helvetica Neue"/>
                <a:ea typeface="Helvetica Neue"/>
                <a:cs typeface="Helvetica Neue"/>
                <a:sym typeface="Helvetica Neue"/>
              </a:rPr>
              <a:t>2.	Individual places</a:t>
            </a:r>
          </a:p>
          <a:p>
            <a:pPr marL="457200" marR="0" lvl="0" indent="-457200" algn="l" rtl="0">
              <a:lnSpc>
                <a:spcPct val="100000"/>
              </a:lnSpc>
              <a:spcBef>
                <a:spcPts val="0"/>
              </a:spcBef>
              <a:spcAft>
                <a:spcPts val="0"/>
              </a:spcAft>
              <a:buClr>
                <a:schemeClr val="dk1"/>
              </a:buClr>
              <a:buSzPct val="25000"/>
              <a:buFont typeface="+mj-lt"/>
              <a:buAutoNum type="arabicPeriod"/>
            </a:pPr>
            <a:endParaRPr lang="en-GB" sz="2400" dirty="0">
              <a:solidFill>
                <a:schemeClr val="bg2">
                  <a:lumMod val="75000"/>
                </a:schemeClr>
              </a:solidFill>
              <a:latin typeface="Helvetica Neue"/>
              <a:ea typeface="Helvetica Neue"/>
              <a:cs typeface="Helvetica Neue"/>
              <a:sym typeface="Helvetica Neue"/>
            </a:endParaRPr>
          </a:p>
          <a:p>
            <a:pPr>
              <a:lnSpc>
                <a:spcPct val="100000"/>
              </a:lnSpc>
              <a:spcAft>
                <a:spcPts val="0"/>
              </a:spcAft>
              <a:buClr>
                <a:schemeClr val="dk1"/>
              </a:buClr>
              <a:buSzPct val="25000"/>
              <a:tabLst>
                <a:tab pos="627063" algn="l"/>
              </a:tabLst>
            </a:pPr>
            <a:r>
              <a:rPr lang="en-GB" sz="2400" dirty="0">
                <a:solidFill>
                  <a:schemeClr val="bg2">
                    <a:lumMod val="75000"/>
                  </a:schemeClr>
                </a:solidFill>
                <a:latin typeface="Helvetica Neue"/>
                <a:ea typeface="Helvetica Neue"/>
                <a:cs typeface="Helvetica Neue"/>
                <a:sym typeface="Helvetica Neue"/>
              </a:rPr>
              <a:t>3.	How</a:t>
            </a:r>
          </a:p>
          <a:p>
            <a:pPr>
              <a:lnSpc>
                <a:spcPct val="100000"/>
              </a:lnSpc>
              <a:spcAft>
                <a:spcPts val="0"/>
              </a:spcAft>
              <a:buClr>
                <a:schemeClr val="dk1"/>
              </a:buClr>
              <a:buSzPct val="25000"/>
              <a:tabLst>
                <a:tab pos="627063" algn="l"/>
              </a:tabLst>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r>
              <a:rPr lang="en-GB" sz="2400" dirty="0">
                <a:solidFill>
                  <a:schemeClr val="bg2">
                    <a:lumMod val="75000"/>
                  </a:schemeClr>
                </a:solidFill>
                <a:latin typeface="Helvetica Neue"/>
                <a:ea typeface="Helvetica Neue"/>
                <a:cs typeface="Helvetica Neue"/>
                <a:sym typeface="Helvetica Neue"/>
              </a:rPr>
              <a:t>Over the past year, we experimented with a director not being present in decision-making through Cobra (emergency COVID grants committee) – which no longer exists. </a:t>
            </a: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32715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But who can be part of the different </a:t>
            </a:r>
            <a:r>
              <a:rPr lang="en-GB" sz="2400" b="1">
                <a:solidFill>
                  <a:schemeClr val="bg2">
                    <a:lumMod val="75000"/>
                  </a:schemeClr>
                </a:solidFill>
                <a:latin typeface="Helvetica Neue"/>
                <a:ea typeface="Helvetica Neue"/>
                <a:cs typeface="Helvetica Neue"/>
                <a:sym typeface="Helvetica Neue"/>
              </a:rPr>
              <a:t>processes:</a:t>
            </a: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The core members of the portfolio team can make decisions. We have a central list of membership of each team.</a:t>
            </a:r>
          </a:p>
          <a:p>
            <a:pPr marL="342900" marR="0" lvl="0" indent="-342900" algn="l" rtl="0">
              <a:lnSpc>
                <a:spcPct val="15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Any Lankelly Chase staff can be a member of any team. Just ask!  </a:t>
            </a:r>
          </a:p>
          <a:p>
            <a:pPr marL="342900" marR="0" lvl="0" indent="-342900" algn="l" rtl="0">
              <a:lnSpc>
                <a:spcPct val="15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Other LC staff members can attend, </a:t>
            </a:r>
            <a:r>
              <a:rPr lang="en-GB" sz="2000" b="1" dirty="0">
                <a:solidFill>
                  <a:schemeClr val="bg2">
                    <a:lumMod val="75000"/>
                  </a:schemeClr>
                </a:solidFill>
                <a:latin typeface="Helvetica Neue"/>
                <a:ea typeface="Helvetica Neue"/>
                <a:cs typeface="Helvetica Neue"/>
                <a:sym typeface="Helvetica Neue"/>
              </a:rPr>
              <a:t>but</a:t>
            </a:r>
            <a:r>
              <a:rPr lang="en-GB" sz="2000" dirty="0">
                <a:solidFill>
                  <a:schemeClr val="bg2">
                    <a:lumMod val="75000"/>
                  </a:schemeClr>
                </a:solidFill>
                <a:latin typeface="Helvetica Neue"/>
                <a:ea typeface="Helvetica Neue"/>
                <a:cs typeface="Helvetica Neue"/>
                <a:sym typeface="Helvetica Neue"/>
              </a:rPr>
              <a:t> they can’t vote on funding. </a:t>
            </a:r>
          </a:p>
          <a:p>
            <a:pPr marL="342900" marR="0" lvl="0" indent="-342900" algn="l" rtl="0">
              <a:lnSpc>
                <a:spcPct val="15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Third party members can be part of the core group but currently they must be approved by the whole LC team. </a:t>
            </a:r>
          </a:p>
          <a:p>
            <a:pPr marL="342900" marR="0" lvl="0" indent="-342900" algn="l" rtl="0">
              <a:lnSpc>
                <a:spcPct val="15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If the third party member hasn’t been approved by the whole LC team then they can’t make decisions. </a:t>
            </a: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946277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Decision making in portfolio teams e.g. ism, national, place</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3678728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555526"/>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dirty="0">
                <a:solidFill>
                  <a:schemeClr val="bg2">
                    <a:lumMod val="75000"/>
                  </a:schemeClr>
                </a:solidFill>
                <a:latin typeface="Helvetica Neue"/>
                <a:ea typeface="Helvetica Neue"/>
                <a:cs typeface="Helvetica Neue"/>
                <a:sym typeface="Helvetica Neue"/>
              </a:rPr>
              <a:t>For Portfolio Teams e.g. the overall place one, ISM, national etc:</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The core PT members can make decisions.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Core members are discussed and agreed by the whole LC team.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1 director must be present.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At least 3 people must be involved.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Decisions can be made via email, virtually and in person in meetings.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Decisions must be </a:t>
            </a:r>
            <a:r>
              <a:rPr lang="en-GB" sz="2400" dirty="0" err="1">
                <a:solidFill>
                  <a:schemeClr val="bg2">
                    <a:lumMod val="75000"/>
                  </a:schemeClr>
                </a:solidFill>
                <a:latin typeface="Helvetica Neue"/>
                <a:ea typeface="Helvetica Neue"/>
                <a:cs typeface="Helvetica Neue"/>
                <a:sym typeface="Helvetica Neue"/>
              </a:rPr>
              <a:t>minuted</a:t>
            </a:r>
            <a:r>
              <a:rPr lang="en-GB" sz="2400" dirty="0">
                <a:solidFill>
                  <a:schemeClr val="bg2">
                    <a:lumMod val="75000"/>
                  </a:schemeClr>
                </a:solidFill>
                <a:latin typeface="Helvetica Neue"/>
                <a:ea typeface="Helvetica Neue"/>
                <a:cs typeface="Helvetica Neue"/>
                <a:sym typeface="Helvetica Neue"/>
              </a:rPr>
              <a:t>, recorded on resourcing logs </a:t>
            </a:r>
            <a:r>
              <a:rPr lang="en-GB" sz="2400" dirty="0" err="1">
                <a:solidFill>
                  <a:schemeClr val="bg2">
                    <a:lumMod val="75000"/>
                  </a:schemeClr>
                </a:solidFill>
                <a:latin typeface="Helvetica Neue"/>
                <a:ea typeface="Helvetica Neue"/>
                <a:cs typeface="Helvetica Neue"/>
                <a:sym typeface="Helvetica Neue"/>
              </a:rPr>
              <a:t>logs</a:t>
            </a:r>
            <a:r>
              <a:rPr lang="en-GB" sz="2400" dirty="0">
                <a:solidFill>
                  <a:schemeClr val="bg2">
                    <a:lumMod val="75000"/>
                  </a:schemeClr>
                </a:solidFill>
                <a:latin typeface="Helvetica Neue"/>
                <a:ea typeface="Helvetica Neue"/>
                <a:cs typeface="Helvetica Neue"/>
                <a:sym typeface="Helvetica Neue"/>
              </a:rPr>
              <a:t> and follow our standard paperwork processes.</a:t>
            </a: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555270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Decision making in Greater Manchester, Gateshead and Barking and Dagenham</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1009744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5" name="Shape 65"/>
          <p:cNvSpPr txBox="1"/>
          <p:nvPr/>
        </p:nvSpPr>
        <p:spPr>
          <a:xfrm flipH="1">
            <a:off x="179512" y="843558"/>
            <a:ext cx="8712300" cy="24438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There have been a number of changes to decision-making for grants/contracts recently. </a:t>
            </a: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This means the levels of authority </a:t>
            </a:r>
            <a:r>
              <a:rPr lang="en-GB" sz="2400" b="1" dirty="0">
                <a:solidFill>
                  <a:schemeClr val="bg2">
                    <a:lumMod val="75000"/>
                  </a:schemeClr>
                </a:solidFill>
                <a:highlight>
                  <a:srgbClr val="FFFF00"/>
                </a:highlight>
                <a:latin typeface="Helvetica Neue"/>
                <a:ea typeface="Helvetica Neue"/>
                <a:cs typeface="Helvetica Neue"/>
                <a:sym typeface="Helvetica Neue"/>
              </a:rPr>
              <a:t>are different</a:t>
            </a:r>
            <a:r>
              <a:rPr lang="en-GB" sz="2400" b="1" dirty="0">
                <a:solidFill>
                  <a:schemeClr val="bg2">
                    <a:lumMod val="75000"/>
                  </a:schemeClr>
                </a:solidFill>
                <a:latin typeface="Helvetica Neue"/>
                <a:ea typeface="Helvetica Neue"/>
                <a:cs typeface="Helvetica Neue"/>
                <a:sym typeface="Helvetica Neue"/>
              </a:rPr>
              <a:t> for different work streams. </a:t>
            </a: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This presentation sets out the different decision-making authorities we now have.</a:t>
            </a:r>
          </a:p>
          <a:p>
            <a:pPr marL="0" marR="0" lvl="0" indent="0" algn="l" rtl="0">
              <a:lnSpc>
                <a:spcPct val="100000"/>
              </a:lnSpc>
              <a:spcBef>
                <a:spcPts val="0"/>
              </a:spcBef>
              <a:spcAft>
                <a:spcPts val="0"/>
              </a:spcAft>
              <a:buClr>
                <a:schemeClr val="dk1"/>
              </a:buClr>
              <a:buSzPct val="25000"/>
              <a:buFont typeface="Arial"/>
              <a:buNone/>
            </a:pPr>
            <a:endParaRPr lang="en-GB" sz="2400" b="1" dirty="0">
              <a:solidFill>
                <a:srgbClr val="FFF100"/>
              </a:solidFill>
              <a:latin typeface="Helvetica Neue"/>
              <a:ea typeface="Helvetica Neue"/>
              <a:cs typeface="Helvetica Neue"/>
              <a:sym typeface="Helvetica Neue"/>
            </a:endParaRPr>
          </a:p>
          <a:p>
            <a:pPr marL="457200" marR="0" lvl="0" indent="-304800" algn="l" rtl="0">
              <a:lnSpc>
                <a:spcPct val="100000"/>
              </a:lnSpc>
              <a:spcBef>
                <a:spcPts val="0"/>
              </a:spcBef>
              <a:spcAft>
                <a:spcPts val="0"/>
              </a:spcAft>
              <a:buClr>
                <a:srgbClr val="FFF100"/>
              </a:buClr>
              <a:buSzPct val="100000"/>
              <a:buFont typeface="Helvetica Neue"/>
              <a:buChar char="●"/>
            </a:pPr>
            <a:endParaRPr lang="en-GB" sz="1200"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200" b="1" i="0" u="none" strike="noStrike" cap="none" dirty="0">
              <a:solidFill>
                <a:srgbClr val="FFF100"/>
              </a:solidFill>
              <a:latin typeface="Helvetica Neue"/>
              <a:ea typeface="Helvetica Neue"/>
              <a:cs typeface="Helvetica Neue"/>
              <a:sym typeface="Helvetica Neue"/>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Individual places:</a:t>
            </a:r>
          </a:p>
          <a:p>
            <a:pPr marL="0" marR="0" lvl="0" indent="0" algn="l" rtl="0">
              <a:lnSpc>
                <a:spcPct val="100000"/>
              </a:lnSpc>
              <a:spcBef>
                <a:spcPts val="0"/>
              </a:spcBef>
              <a:spcAft>
                <a:spcPts val="0"/>
              </a:spcAft>
              <a:buClr>
                <a:schemeClr val="dk1"/>
              </a:buClr>
              <a:buSzPct val="25000"/>
              <a:buFont typeface="Arial"/>
              <a:buNone/>
            </a:pPr>
            <a:endParaRPr lang="en-GB" b="1"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dirty="0">
                <a:solidFill>
                  <a:schemeClr val="bg2">
                    <a:lumMod val="75000"/>
                  </a:schemeClr>
                </a:solidFill>
                <a:latin typeface="Helvetica Neue"/>
                <a:ea typeface="Helvetica Neue"/>
                <a:cs typeface="Helvetica Neue"/>
                <a:sym typeface="Helvetica Neue"/>
              </a:rPr>
              <a:t>We are experimenting with Lankelly Chase being in the minority for decision-making within core groups (also known as coordination teams) locally. </a:t>
            </a:r>
          </a:p>
          <a:p>
            <a:pPr marR="0" lvl="0" algn="l" rtl="0">
              <a:lnSpc>
                <a:spcPct val="100000"/>
              </a:lnSpc>
              <a:spcBef>
                <a:spcPts val="0"/>
              </a:spcBef>
              <a:spcAft>
                <a:spcPts val="0"/>
              </a:spcAft>
              <a:buClr>
                <a:schemeClr val="dk1"/>
              </a:buClr>
              <a:buSzPct val="100000"/>
            </a:pPr>
            <a:endParaRPr lang="en-GB"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dirty="0">
                <a:solidFill>
                  <a:schemeClr val="bg2">
                    <a:lumMod val="75000"/>
                  </a:schemeClr>
                </a:solidFill>
                <a:latin typeface="Helvetica Neue"/>
                <a:ea typeface="Helvetica Neue"/>
                <a:cs typeface="Helvetica Neue"/>
                <a:sym typeface="Helvetica Neue"/>
              </a:rPr>
              <a:t>At present we have authority for this in GM, Gateshead and Barking &amp; Dagenham (B&amp;D haven’t yet ‘gone live’). It can’t yet happen in York or Oxford. </a:t>
            </a:r>
          </a:p>
          <a:p>
            <a:pPr marR="0" lvl="0" algn="l" rtl="0">
              <a:lnSpc>
                <a:spcPct val="100000"/>
              </a:lnSpc>
              <a:spcBef>
                <a:spcPts val="0"/>
              </a:spcBef>
              <a:spcAft>
                <a:spcPts val="0"/>
              </a:spcAft>
              <a:buClr>
                <a:schemeClr val="dk1"/>
              </a:buClr>
              <a:buSzPct val="100000"/>
            </a:pPr>
            <a:endParaRPr lang="en-GB"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dirty="0">
                <a:solidFill>
                  <a:schemeClr val="bg2">
                    <a:lumMod val="75000"/>
                  </a:schemeClr>
                </a:solidFill>
                <a:latin typeface="Helvetica Neue"/>
                <a:ea typeface="Helvetica Neue"/>
                <a:cs typeface="Helvetica Neue"/>
                <a:sym typeface="Helvetica Neue"/>
              </a:rPr>
              <a:t>Two members of LC need to be present in the 3 areas when financial decisions are being made. These do not need to be directors. </a:t>
            </a:r>
          </a:p>
          <a:p>
            <a:pPr marR="0" lvl="0" algn="l" rtl="0">
              <a:lnSpc>
                <a:spcPct val="100000"/>
              </a:lnSpc>
              <a:spcBef>
                <a:spcPts val="0"/>
              </a:spcBef>
              <a:spcAft>
                <a:spcPts val="0"/>
              </a:spcAft>
              <a:buClr>
                <a:schemeClr val="dk1"/>
              </a:buClr>
              <a:buSzPct val="100000"/>
            </a:pPr>
            <a:endParaRPr lang="en-GB"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dirty="0">
                <a:solidFill>
                  <a:schemeClr val="bg2">
                    <a:lumMod val="75000"/>
                  </a:schemeClr>
                </a:solidFill>
                <a:latin typeface="Helvetica Neue"/>
                <a:ea typeface="Helvetica Neue"/>
                <a:cs typeface="Helvetica Neue"/>
                <a:sym typeface="Helvetica Neue"/>
              </a:rPr>
              <a:t>The place leads from LC and the core group in the local area need to have put in place the processes set out on the following slide.</a:t>
            </a:r>
          </a:p>
          <a:p>
            <a:pPr marR="0" lvl="0" algn="l" rtl="0">
              <a:lnSpc>
                <a:spcPct val="100000"/>
              </a:lnSpc>
              <a:spcBef>
                <a:spcPts val="0"/>
              </a:spcBef>
              <a:spcAft>
                <a:spcPts val="0"/>
              </a:spcAft>
              <a:buClr>
                <a:schemeClr val="dk1"/>
              </a:buClr>
              <a:buSzPct val="100000"/>
            </a:pPr>
            <a:endParaRPr lang="en-GB"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dirty="0">
                <a:solidFill>
                  <a:schemeClr val="bg2">
                    <a:lumMod val="75000"/>
                  </a:schemeClr>
                </a:solidFill>
                <a:latin typeface="Helvetica Neue"/>
                <a:ea typeface="Helvetica Neue"/>
                <a:cs typeface="Helvetica Neue"/>
                <a:sym typeface="Helvetica Neue"/>
              </a:rPr>
              <a:t>The resourcing PT will then check to ensure that the checklist is completed and the “right” processes are in place and give approval to go live. This is to support the core groups locally. Not an attempt to wield power!</a:t>
            </a:r>
          </a:p>
          <a:p>
            <a:pPr marL="457200" marR="0" lvl="0" indent="-457200" algn="l" rtl="0">
              <a:lnSpc>
                <a:spcPct val="100000"/>
              </a:lnSpc>
              <a:spcBef>
                <a:spcPts val="0"/>
              </a:spcBef>
              <a:spcAft>
                <a:spcPts val="0"/>
              </a:spcAft>
              <a:buClr>
                <a:schemeClr val="dk1"/>
              </a:buClr>
              <a:buSzPct val="25000"/>
              <a:buFont typeface="Arial" panose="020B0604020202020204" pitchFamily="34" charset="0"/>
              <a:buChar char="•"/>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75304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Below is the checklist that the core groups in place need to have considered to activate delegated decision-making</a:t>
            </a:r>
          </a:p>
          <a:p>
            <a:pPr marL="0" marR="0" lvl="0" indent="0" algn="l" rtl="0">
              <a:lnSpc>
                <a:spcPct val="100000"/>
              </a:lnSpc>
              <a:spcBef>
                <a:spcPts val="0"/>
              </a:spcBef>
              <a:spcAft>
                <a:spcPts val="0"/>
              </a:spcAft>
              <a:buClr>
                <a:schemeClr val="dk1"/>
              </a:buClr>
              <a:buSzPct val="25000"/>
              <a:buFont typeface="Arial"/>
              <a:buNone/>
            </a:pPr>
            <a:endParaRPr lang="en-GB"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graphicFrame>
        <p:nvGraphicFramePr>
          <p:cNvPr id="2" name="Table 1">
            <a:extLst>
              <a:ext uri="{FF2B5EF4-FFF2-40B4-BE49-F238E27FC236}">
                <a16:creationId xmlns:a16="http://schemas.microsoft.com/office/drawing/2014/main" id="{EAD44129-FF79-4E38-AD48-44D716F11FE5}"/>
              </a:ext>
            </a:extLst>
          </p:cNvPr>
          <p:cNvGraphicFramePr>
            <a:graphicFrameLocks noGrp="1"/>
          </p:cNvGraphicFramePr>
          <p:nvPr>
            <p:extLst>
              <p:ext uri="{D42A27DB-BD31-4B8C-83A1-F6EECF244321}">
                <p14:modId xmlns:p14="http://schemas.microsoft.com/office/powerpoint/2010/main" val="3331930100"/>
              </p:ext>
            </p:extLst>
          </p:nvPr>
        </p:nvGraphicFramePr>
        <p:xfrm>
          <a:off x="323528" y="1347614"/>
          <a:ext cx="7168182" cy="3623177"/>
        </p:xfrm>
        <a:graphic>
          <a:graphicData uri="http://schemas.openxmlformats.org/drawingml/2006/table">
            <a:tbl>
              <a:tblPr firstRow="1" firstCol="1" bandRow="1">
                <a:tableStyleId>{5C22544A-7EE6-4342-B048-85BDC9FD1C3A}</a:tableStyleId>
              </a:tblPr>
              <a:tblGrid>
                <a:gridCol w="2611783">
                  <a:extLst>
                    <a:ext uri="{9D8B030D-6E8A-4147-A177-3AD203B41FA5}">
                      <a16:colId xmlns:a16="http://schemas.microsoft.com/office/drawing/2014/main" val="4264461223"/>
                    </a:ext>
                  </a:extLst>
                </a:gridCol>
                <a:gridCol w="2266261">
                  <a:extLst>
                    <a:ext uri="{9D8B030D-6E8A-4147-A177-3AD203B41FA5}">
                      <a16:colId xmlns:a16="http://schemas.microsoft.com/office/drawing/2014/main" val="2913232363"/>
                    </a:ext>
                  </a:extLst>
                </a:gridCol>
                <a:gridCol w="2290138">
                  <a:extLst>
                    <a:ext uri="{9D8B030D-6E8A-4147-A177-3AD203B41FA5}">
                      <a16:colId xmlns:a16="http://schemas.microsoft.com/office/drawing/2014/main" val="2492977944"/>
                    </a:ext>
                  </a:extLst>
                </a:gridCol>
              </a:tblGrid>
              <a:tr h="229828">
                <a:tc>
                  <a:txBody>
                    <a:bodyPr/>
                    <a:lstStyle/>
                    <a:p>
                      <a:pPr algn="just">
                        <a:lnSpc>
                          <a:spcPct val="115000"/>
                        </a:lnSpc>
                      </a:pPr>
                      <a:r>
                        <a:rPr lang="en-GB" sz="1000">
                          <a:effectLst/>
                        </a:rPr>
                        <a:t>ITEM/PROCESS: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dirty="0">
                          <a:effectLst/>
                        </a:rPr>
                        <a:t>Confirmed by:</a:t>
                      </a:r>
                      <a:endParaRPr lang="en-GB" sz="1000" dirty="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Date:</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490429576"/>
                  </a:ext>
                </a:extLst>
              </a:tr>
              <a:tr h="405585">
                <a:tc>
                  <a:txBody>
                    <a:bodyPr/>
                    <a:lstStyle/>
                    <a:p>
                      <a:pPr algn="just">
                        <a:lnSpc>
                          <a:spcPct val="115000"/>
                        </a:lnSpc>
                      </a:pPr>
                      <a:r>
                        <a:rPr lang="en-GB" sz="1000">
                          <a:effectLst/>
                        </a:rPr>
                        <a:t>Recruitment and induction of group</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dirty="0">
                          <a:effectLst/>
                        </a:rPr>
                        <a:t> </a:t>
                      </a:r>
                      <a:endParaRPr lang="en-GB" sz="1000" dirty="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641427581"/>
                  </a:ext>
                </a:extLst>
              </a:tr>
              <a:tr h="229828">
                <a:tc>
                  <a:txBody>
                    <a:bodyPr/>
                    <a:lstStyle/>
                    <a:p>
                      <a:pPr algn="just">
                        <a:lnSpc>
                          <a:spcPct val="115000"/>
                        </a:lnSpc>
                      </a:pPr>
                      <a:r>
                        <a:rPr lang="en-GB" sz="1000">
                          <a:effectLst/>
                        </a:rPr>
                        <a:t>Risk</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2400909358"/>
                  </a:ext>
                </a:extLst>
              </a:tr>
              <a:tr h="229828">
                <a:tc>
                  <a:txBody>
                    <a:bodyPr/>
                    <a:lstStyle/>
                    <a:p>
                      <a:pPr algn="just">
                        <a:lnSpc>
                          <a:spcPct val="115000"/>
                        </a:lnSpc>
                      </a:pPr>
                      <a:r>
                        <a:rPr lang="en-GB" sz="1000">
                          <a:effectLst/>
                        </a:rPr>
                        <a:t>Register of interests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2577655154"/>
                  </a:ext>
                </a:extLst>
              </a:tr>
              <a:tr h="229828">
                <a:tc>
                  <a:txBody>
                    <a:bodyPr/>
                    <a:lstStyle/>
                    <a:p>
                      <a:pPr algn="just">
                        <a:lnSpc>
                          <a:spcPct val="115000"/>
                        </a:lnSpc>
                      </a:pPr>
                      <a:r>
                        <a:rPr lang="en-GB" sz="1000">
                          <a:effectLst/>
                        </a:rPr>
                        <a:t>Funding criteria</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148056291"/>
                  </a:ext>
                </a:extLst>
              </a:tr>
              <a:tr h="229828">
                <a:tc>
                  <a:txBody>
                    <a:bodyPr/>
                    <a:lstStyle/>
                    <a:p>
                      <a:pPr algn="just">
                        <a:lnSpc>
                          <a:spcPct val="115000"/>
                        </a:lnSpc>
                      </a:pPr>
                      <a:r>
                        <a:rPr lang="en-GB" sz="1000" dirty="0">
                          <a:effectLst/>
                        </a:rPr>
                        <a:t>Decision making process</a:t>
                      </a:r>
                      <a:endParaRPr lang="en-GB" sz="1000" dirty="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66412894"/>
                  </a:ext>
                </a:extLst>
              </a:tr>
              <a:tr h="229828">
                <a:tc>
                  <a:txBody>
                    <a:bodyPr/>
                    <a:lstStyle/>
                    <a:p>
                      <a:pPr algn="just">
                        <a:lnSpc>
                          <a:spcPct val="115000"/>
                        </a:lnSpc>
                      </a:pPr>
                      <a:r>
                        <a:rPr lang="en-GB" sz="1000">
                          <a:effectLst/>
                        </a:rPr>
                        <a:t>Learning and comms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1236730364"/>
                  </a:ext>
                </a:extLst>
              </a:tr>
              <a:tr h="229828">
                <a:tc>
                  <a:txBody>
                    <a:bodyPr/>
                    <a:lstStyle/>
                    <a:p>
                      <a:pPr algn="just">
                        <a:lnSpc>
                          <a:spcPct val="115000"/>
                        </a:lnSpc>
                      </a:pPr>
                      <a:r>
                        <a:rPr lang="en-GB" sz="1000">
                          <a:effectLst/>
                        </a:rPr>
                        <a:t>Rejection process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307935541"/>
                  </a:ext>
                </a:extLst>
              </a:tr>
              <a:tr h="229828">
                <a:tc>
                  <a:txBody>
                    <a:bodyPr/>
                    <a:lstStyle/>
                    <a:p>
                      <a:pPr algn="just">
                        <a:lnSpc>
                          <a:spcPct val="115000"/>
                        </a:lnSpc>
                      </a:pPr>
                      <a:r>
                        <a:rPr lang="en-GB" sz="1000">
                          <a:effectLst/>
                        </a:rPr>
                        <a:t>Quoracy</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1727587456"/>
                  </a:ext>
                </a:extLst>
              </a:tr>
              <a:tr h="229828">
                <a:tc>
                  <a:txBody>
                    <a:bodyPr/>
                    <a:lstStyle/>
                    <a:p>
                      <a:pPr algn="just">
                        <a:lnSpc>
                          <a:spcPct val="115000"/>
                        </a:lnSpc>
                      </a:pPr>
                      <a:r>
                        <a:rPr lang="en-GB" sz="1000">
                          <a:effectLst/>
                        </a:rPr>
                        <a:t>Entering/leaving the group</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925817200"/>
                  </a:ext>
                </a:extLst>
              </a:tr>
              <a:tr h="229828">
                <a:tc>
                  <a:txBody>
                    <a:bodyPr/>
                    <a:lstStyle/>
                    <a:p>
                      <a:pPr algn="just">
                        <a:lnSpc>
                          <a:spcPct val="115000"/>
                        </a:lnSpc>
                      </a:pPr>
                      <a:r>
                        <a:rPr lang="en-GB" sz="1000">
                          <a:effectLst/>
                        </a:rPr>
                        <a:t>Conflict of interest</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2754711240"/>
                  </a:ext>
                </a:extLst>
              </a:tr>
              <a:tr h="229828">
                <a:tc>
                  <a:txBody>
                    <a:bodyPr/>
                    <a:lstStyle/>
                    <a:p>
                      <a:pPr algn="just">
                        <a:lnSpc>
                          <a:spcPct val="115000"/>
                        </a:lnSpc>
                      </a:pPr>
                      <a:r>
                        <a:rPr lang="en-GB" sz="1000">
                          <a:effectLst/>
                        </a:rPr>
                        <a:t>Minuting and reporting</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400400061"/>
                  </a:ext>
                </a:extLst>
              </a:tr>
              <a:tr h="229828">
                <a:tc>
                  <a:txBody>
                    <a:bodyPr/>
                    <a:lstStyle/>
                    <a:p>
                      <a:pPr algn="just">
                        <a:lnSpc>
                          <a:spcPct val="115000"/>
                        </a:lnSpc>
                      </a:pPr>
                      <a:r>
                        <a:rPr lang="en-GB" sz="1000">
                          <a:effectLst/>
                        </a:rPr>
                        <a:t>Lankelly red lines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486335705"/>
                  </a:ext>
                </a:extLst>
              </a:tr>
              <a:tr h="229828">
                <a:tc>
                  <a:txBody>
                    <a:bodyPr/>
                    <a:lstStyle/>
                    <a:p>
                      <a:pPr algn="just">
                        <a:lnSpc>
                          <a:spcPct val="115000"/>
                        </a:lnSpc>
                      </a:pPr>
                      <a:r>
                        <a:rPr lang="en-GB" sz="1000">
                          <a:effectLst/>
                        </a:rPr>
                        <a:t>Group review dates and process</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3197664599"/>
                  </a:ext>
                </a:extLst>
              </a:tr>
              <a:tr h="229828">
                <a:tc>
                  <a:txBody>
                    <a:bodyPr/>
                    <a:lstStyle/>
                    <a:p>
                      <a:pPr algn="just">
                        <a:lnSpc>
                          <a:spcPct val="115000"/>
                        </a:lnSpc>
                      </a:pPr>
                      <a:r>
                        <a:rPr lang="en-GB" sz="1000">
                          <a:effectLst/>
                        </a:rPr>
                        <a:t>Due diligence</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a:effectLst/>
                        </a:rPr>
                        <a:t> </a:t>
                      </a:r>
                      <a:endParaRPr lang="en-GB" sz="100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tc>
                  <a:txBody>
                    <a:bodyPr/>
                    <a:lstStyle/>
                    <a:p>
                      <a:pPr algn="just">
                        <a:lnSpc>
                          <a:spcPct val="115000"/>
                        </a:lnSpc>
                      </a:pPr>
                      <a:r>
                        <a:rPr lang="en-GB" sz="1000" dirty="0">
                          <a:effectLst/>
                        </a:rPr>
                        <a:t> </a:t>
                      </a:r>
                      <a:endParaRPr lang="en-GB" sz="1000" dirty="0">
                        <a:effectLst/>
                        <a:latin typeface="Calibri" panose="020F0502020204030204" pitchFamily="34" charset="0"/>
                        <a:ea typeface="Calibri" panose="020F0502020204030204" pitchFamily="34" charset="0"/>
                        <a:cs typeface="Arial" panose="020B0604020202020204" pitchFamily="34" charset="0"/>
                      </a:endParaRPr>
                    </a:p>
                  </a:txBody>
                  <a:tcPr marL="61787" marR="61787" marT="32610" marB="32610"/>
                </a:tc>
                <a:extLst>
                  <a:ext uri="{0D108BD9-81ED-4DB2-BD59-A6C34878D82A}">
                    <a16:rowId xmlns:a16="http://schemas.microsoft.com/office/drawing/2014/main" val="490148849"/>
                  </a:ext>
                </a:extLst>
              </a:tr>
            </a:tbl>
          </a:graphicData>
        </a:graphic>
      </p:graphicFrame>
    </p:spTree>
    <p:extLst>
      <p:ext uri="{BB962C8B-B14F-4D97-AF65-F5344CB8AC3E}">
        <p14:creationId xmlns:p14="http://schemas.microsoft.com/office/powerpoint/2010/main" val="535547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Decision making in the How portfolio team</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1673295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‘How’ portfolio team:</a:t>
            </a:r>
          </a:p>
          <a:p>
            <a:pPr marL="0" marR="0" lvl="0" indent="0" algn="l" rtl="0">
              <a:lnSpc>
                <a:spcPct val="100000"/>
              </a:lnSpc>
              <a:spcBef>
                <a:spcPts val="0"/>
              </a:spcBef>
              <a:spcAft>
                <a:spcPts val="0"/>
              </a:spcAft>
              <a:buClr>
                <a:schemeClr val="dk1"/>
              </a:buClr>
              <a:buSzPct val="25000"/>
              <a:buFont typeface="Arial"/>
              <a:buNone/>
            </a:pPr>
            <a:endParaRPr lang="en-GB" sz="1200" b="1"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1600" dirty="0">
                <a:solidFill>
                  <a:schemeClr val="bg2">
                    <a:lumMod val="75000"/>
                  </a:schemeClr>
                </a:solidFill>
                <a:latin typeface="Helvetica Neue"/>
                <a:ea typeface="Helvetica Neue"/>
                <a:cs typeface="Helvetica Neue"/>
                <a:sym typeface="Helvetica Neue"/>
              </a:rPr>
              <a:t>Decisions up to £10,000 can be made by an individual. Up to a limit in a year of £50,000 per person.</a:t>
            </a:r>
          </a:p>
          <a:p>
            <a:pPr marR="0" lvl="0" algn="l" rtl="0">
              <a:lnSpc>
                <a:spcPct val="100000"/>
              </a:lnSpc>
              <a:spcBef>
                <a:spcPts val="0"/>
              </a:spcBef>
              <a:spcAft>
                <a:spcPts val="0"/>
              </a:spcAft>
              <a:buClr>
                <a:schemeClr val="dk1"/>
              </a:buClr>
              <a:buSzPct val="100000"/>
            </a:pPr>
            <a:endParaRPr lang="en-GB" sz="16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1600" dirty="0">
                <a:solidFill>
                  <a:schemeClr val="bg2">
                    <a:lumMod val="75000"/>
                  </a:schemeClr>
                </a:solidFill>
                <a:latin typeface="Helvetica Neue"/>
                <a:ea typeface="Helvetica Neue"/>
                <a:cs typeface="Helvetica Neue"/>
                <a:sym typeface="Helvetica Neue"/>
              </a:rPr>
              <a:t>Decisions up to £50,000 can be made by two people (neither of whom have to be directors – but can be directors). Up to a limit in a year of £250,000 per person in the PT. It always has to be a different second person making the decision. </a:t>
            </a:r>
          </a:p>
          <a:p>
            <a:pPr marR="0" lvl="0" algn="l" rtl="0">
              <a:lnSpc>
                <a:spcPct val="100000"/>
              </a:lnSpc>
              <a:spcBef>
                <a:spcPts val="0"/>
              </a:spcBef>
              <a:spcAft>
                <a:spcPts val="0"/>
              </a:spcAft>
              <a:buClr>
                <a:schemeClr val="dk1"/>
              </a:buClr>
              <a:buSzPct val="100000"/>
            </a:pPr>
            <a:endParaRPr lang="en-GB" sz="16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1600" dirty="0">
                <a:solidFill>
                  <a:schemeClr val="bg2">
                    <a:lumMod val="75000"/>
                  </a:schemeClr>
                </a:solidFill>
                <a:latin typeface="Helvetica Neue"/>
                <a:ea typeface="Helvetica Neue"/>
                <a:cs typeface="Helvetica Neue"/>
                <a:sym typeface="Helvetica Neue"/>
              </a:rPr>
              <a:t>Decisions over £50,000 and to </a:t>
            </a:r>
            <a:r>
              <a:rPr lang="en-GB" sz="1600" dirty="0">
                <a:solidFill>
                  <a:srgbClr val="1F497D"/>
                </a:solidFill>
                <a:effectLst/>
                <a:latin typeface="Calibri" panose="020F0502020204030204" pitchFamily="34" charset="0"/>
                <a:ea typeface="DengXian" panose="02010600030101010101" pitchFamily="2" charset="-122"/>
              </a:rPr>
              <a:t>340,800 </a:t>
            </a:r>
            <a:r>
              <a:rPr lang="en-GB" sz="1600" dirty="0">
                <a:solidFill>
                  <a:schemeClr val="bg2">
                    <a:lumMod val="75000"/>
                  </a:schemeClr>
                </a:solidFill>
                <a:latin typeface="Helvetica Neue"/>
                <a:ea typeface="Helvetica Neue"/>
                <a:cs typeface="Helvetica Neue"/>
                <a:sym typeface="Helvetica Neue"/>
              </a:rPr>
              <a:t> need to be made with a director present and preferably the whole team. </a:t>
            </a:r>
          </a:p>
          <a:p>
            <a:pPr marR="0" lvl="0" algn="l" rtl="0">
              <a:lnSpc>
                <a:spcPct val="100000"/>
              </a:lnSpc>
              <a:spcBef>
                <a:spcPts val="0"/>
              </a:spcBef>
              <a:spcAft>
                <a:spcPts val="0"/>
              </a:spcAft>
              <a:buClr>
                <a:schemeClr val="dk1"/>
              </a:buClr>
              <a:buSzPct val="100000"/>
            </a:pPr>
            <a:endParaRPr lang="en-GB" sz="16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1600" dirty="0">
                <a:solidFill>
                  <a:schemeClr val="bg2">
                    <a:lumMod val="75000"/>
                  </a:schemeClr>
                </a:solidFill>
                <a:latin typeface="Helvetica Neue"/>
                <a:ea typeface="Helvetica Neue"/>
                <a:cs typeface="Helvetica Neue"/>
                <a:sym typeface="Helvetica Neue"/>
              </a:rPr>
              <a:t>Ensure all decisions are </a:t>
            </a:r>
            <a:r>
              <a:rPr lang="en-GB" sz="1600" dirty="0" err="1">
                <a:solidFill>
                  <a:schemeClr val="bg2">
                    <a:lumMod val="75000"/>
                  </a:schemeClr>
                </a:solidFill>
                <a:latin typeface="Helvetica Neue"/>
                <a:ea typeface="Helvetica Neue"/>
                <a:cs typeface="Helvetica Neue"/>
                <a:sym typeface="Helvetica Neue"/>
              </a:rPr>
              <a:t>minuted</a:t>
            </a:r>
            <a:r>
              <a:rPr lang="en-GB" sz="1600" dirty="0">
                <a:solidFill>
                  <a:schemeClr val="bg2">
                    <a:lumMod val="75000"/>
                  </a:schemeClr>
                </a:solidFill>
                <a:latin typeface="Helvetica Neue"/>
                <a:ea typeface="Helvetica Neue"/>
                <a:cs typeface="Helvetica Neue"/>
                <a:sym typeface="Helvetica Neue"/>
              </a:rPr>
              <a:t>, paperwork is recorded and you’ve recorded the decision in the spreadsheet. </a:t>
            </a:r>
          </a:p>
          <a:p>
            <a:pPr marR="0" lvl="0" algn="l" rtl="0">
              <a:lnSpc>
                <a:spcPct val="100000"/>
              </a:lnSpc>
              <a:spcBef>
                <a:spcPts val="0"/>
              </a:spcBef>
              <a:spcAft>
                <a:spcPts val="0"/>
              </a:spcAft>
              <a:buClr>
                <a:schemeClr val="dk1"/>
              </a:buClr>
              <a:buSzPct val="100000"/>
            </a:pPr>
            <a:endParaRPr lang="en-GB" sz="16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1600" dirty="0">
                <a:solidFill>
                  <a:schemeClr val="bg2">
                    <a:lumMod val="75000"/>
                  </a:schemeClr>
                </a:solidFill>
                <a:latin typeface="Helvetica Neue"/>
                <a:ea typeface="Helvetica Neue"/>
                <a:cs typeface="Helvetica Neue"/>
                <a:sym typeface="Helvetica Neue"/>
              </a:rPr>
              <a:t>The decisions that have been made are reviewed as the how portfolio team in the business meetings.  </a:t>
            </a:r>
          </a:p>
          <a:p>
            <a:pPr>
              <a:lnSpc>
                <a:spcPct val="100000"/>
              </a:lnSpc>
              <a:spcAft>
                <a:spcPts val="0"/>
              </a:spcAft>
              <a:buClr>
                <a:schemeClr val="dk1"/>
              </a:buClr>
              <a:buSzPct val="25000"/>
            </a:pPr>
            <a:endParaRPr lang="en-GB" sz="1800" dirty="0">
              <a:effectLst/>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25000"/>
              <a:buFont typeface="Arial" panose="020B0604020202020204" pitchFamily="34" charset="0"/>
              <a:buChar char="•"/>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351891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What are “risky and unusual” grants</a:t>
            </a: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2222663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752528"/>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What does unusual or risky mean:</a:t>
            </a:r>
          </a:p>
          <a:p>
            <a:pPr marL="0" marR="0" lvl="0" indent="0" algn="l" rtl="0">
              <a:lnSpc>
                <a:spcPct val="100000"/>
              </a:lnSpc>
              <a:spcBef>
                <a:spcPts val="0"/>
              </a:spcBef>
              <a:spcAft>
                <a:spcPts val="0"/>
              </a:spcAft>
              <a:buClr>
                <a:schemeClr val="dk1"/>
              </a:buClr>
              <a:buSzPct val="25000"/>
              <a:buFont typeface="Arial"/>
              <a:buNone/>
            </a:pPr>
            <a:endParaRPr lang="en-GB" sz="1200" b="1" dirty="0">
              <a:solidFill>
                <a:schemeClr val="bg2">
                  <a:lumMod val="75000"/>
                </a:schemeClr>
              </a:solidFill>
              <a:latin typeface="Helvetica Neue"/>
              <a:ea typeface="Helvetica Neue"/>
              <a:cs typeface="Helvetica Neue"/>
              <a:sym typeface="Helvetica Neue"/>
            </a:endParaRPr>
          </a:p>
          <a:p>
            <a:pPr indent="1905" algn="just">
              <a:spcAft>
                <a:spcPts val="1200"/>
              </a:spcAft>
              <a:tabLst>
                <a:tab pos="342900" algn="l"/>
              </a:tabLst>
            </a:pPr>
            <a:r>
              <a:rPr lang="en-GB" sz="1100" b="1" dirty="0">
                <a:effectLst/>
                <a:latin typeface="Helvetica Neue" panose="020B0604020202020204" charset="0"/>
                <a:ea typeface="Arial" panose="020B0604020202020204" pitchFamily="34" charset="0"/>
              </a:rPr>
              <a:t>Our mission encourages us to take considered risks. So flagging to trustees isn’t about not doing something, it’s about us making sure everyone is aware, that we’re intentionally managing and supporting partners – and that we’re acting within what we can do. Discuss with a director first before flagging – again this is to ensure that you’re supported. </a:t>
            </a:r>
          </a:p>
          <a:p>
            <a:pPr indent="1905" algn="just">
              <a:spcAft>
                <a:spcPts val="1200"/>
              </a:spcAft>
              <a:tabLst>
                <a:tab pos="342900" algn="l"/>
              </a:tabLst>
            </a:pPr>
            <a:r>
              <a:rPr lang="en-GB" sz="1100" b="1" dirty="0">
                <a:effectLst/>
                <a:latin typeface="Helvetica Neue" panose="020B0604020202020204" charset="0"/>
                <a:ea typeface="Arial" panose="020B0604020202020204" pitchFamily="34" charset="0"/>
              </a:rPr>
              <a:t>Example 1: non-charity, political and anonymous donors</a:t>
            </a:r>
            <a:endParaRPr lang="en-GB" sz="1100" dirty="0">
              <a:effectLst/>
              <a:latin typeface="Helvetica Neue" panose="020B0604020202020204" charset="0"/>
              <a:ea typeface="Arial" panose="020B0604020202020204" pitchFamily="34" charset="0"/>
            </a:endParaRPr>
          </a:p>
          <a:p>
            <a:pPr indent="1905" algn="just">
              <a:spcAft>
                <a:spcPts val="1200"/>
              </a:spcAft>
              <a:tabLst>
                <a:tab pos="342900" algn="l"/>
              </a:tabLst>
            </a:pPr>
            <a:r>
              <a:rPr lang="en-GB" sz="1100" dirty="0">
                <a:effectLst/>
                <a:latin typeface="Helvetica Neue" panose="020B0604020202020204" charset="0"/>
                <a:ea typeface="Arial" panose="020B0604020202020204" pitchFamily="34" charset="0"/>
              </a:rPr>
              <a:t>A grant was given to the </a:t>
            </a:r>
            <a:r>
              <a:rPr lang="en-GB" sz="1100" dirty="0" err="1">
                <a:effectLst/>
                <a:latin typeface="Helvetica Neue" panose="020B0604020202020204" charset="0"/>
                <a:ea typeface="Arial" panose="020B0604020202020204" pitchFamily="34" charset="0"/>
              </a:rPr>
              <a:t>xxxx</a:t>
            </a:r>
            <a:r>
              <a:rPr lang="en-GB" sz="1100" dirty="0">
                <a:effectLst/>
                <a:latin typeface="Helvetica Neue" panose="020B0604020202020204" charset="0"/>
                <a:ea typeface="Arial" panose="020B0604020202020204" pitchFamily="34" charset="0"/>
              </a:rPr>
              <a:t> to carry out research into homelessness. As xxx is not a charity and is overtly politically biased this grant was flagged to trustees. As Lankelly Chase is required by charity law to be politically neutral, this grant was flagged for information. It was also unusual in nature because the research that was funded, was also supported by two donors who wished to remain anonymous. </a:t>
            </a:r>
          </a:p>
          <a:p>
            <a:pPr indent="1905" algn="just">
              <a:spcAft>
                <a:spcPts val="1200"/>
              </a:spcAft>
              <a:tabLst>
                <a:tab pos="342900" algn="l"/>
              </a:tabLst>
            </a:pPr>
            <a:r>
              <a:rPr lang="en-GB" sz="1100" b="1" dirty="0">
                <a:latin typeface="Helvetica Neue" panose="020B0604020202020204" charset="0"/>
                <a:ea typeface="Arial" panose="020B0604020202020204" pitchFamily="34" charset="0"/>
              </a:rPr>
              <a:t>Example 2</a:t>
            </a:r>
            <a:r>
              <a:rPr lang="en-GB" sz="1100" b="1" dirty="0">
                <a:effectLst/>
                <a:latin typeface="Helvetica Neue" panose="020B0604020202020204" charset="0"/>
                <a:ea typeface="Arial" panose="020B0604020202020204" pitchFamily="34" charset="0"/>
              </a:rPr>
              <a:t>: international funding and not directly related to stated mission of organisation</a:t>
            </a:r>
            <a:endParaRPr lang="en-GB" sz="1100" dirty="0">
              <a:effectLst/>
              <a:latin typeface="Helvetica Neue" panose="020B0604020202020204" charset="0"/>
              <a:ea typeface="Arial" panose="020B0604020202020204" pitchFamily="34" charset="0"/>
            </a:endParaRPr>
          </a:p>
          <a:p>
            <a:pPr indent="1905" algn="just">
              <a:spcAft>
                <a:spcPts val="1200"/>
              </a:spcAft>
              <a:tabLst>
                <a:tab pos="342900" algn="l"/>
              </a:tabLst>
            </a:pPr>
            <a:r>
              <a:rPr lang="en-GB" sz="1100" dirty="0" err="1">
                <a:effectLst/>
                <a:latin typeface="Helvetica Neue" panose="020B0604020202020204" charset="0"/>
                <a:ea typeface="Arial" panose="020B0604020202020204" pitchFamily="34" charset="0"/>
              </a:rPr>
              <a:t>Xxx</a:t>
            </a:r>
            <a:r>
              <a:rPr lang="en-GB" sz="1100" dirty="0">
                <a:effectLst/>
                <a:latin typeface="Helvetica Neue" panose="020B0604020202020204" charset="0"/>
                <a:ea typeface="Arial" panose="020B0604020202020204" pitchFamily="34" charset="0"/>
              </a:rPr>
              <a:t> is a new participatory fund making grants for social transformation, organised around a community of activists based in Europe. Whilst relevant to the work of Lankelly Chase as it is a safe mechanism to learn about and be involved in participatory grant making, this grant was flagged because it is deemed unusual for the following reasons:</a:t>
            </a:r>
          </a:p>
          <a:p>
            <a:pPr marL="342900" lvl="0" indent="-342900" algn="just">
              <a:spcAft>
                <a:spcPts val="1200"/>
              </a:spcAft>
              <a:buFont typeface="Symbol" panose="05050102010706020507" pitchFamily="18" charset="2"/>
              <a:buChar char=""/>
              <a:tabLst>
                <a:tab pos="342900" algn="l"/>
              </a:tabLst>
            </a:pPr>
            <a:r>
              <a:rPr lang="en-GB" sz="1100" dirty="0">
                <a:effectLst/>
                <a:latin typeface="Helvetica Neue" panose="020B0604020202020204" charset="0"/>
                <a:ea typeface="Arial" panose="020B0604020202020204" pitchFamily="34" charset="0"/>
              </a:rPr>
              <a:t>It is funding that will go to participants not based in the UK. Our funding is directed to the UK. </a:t>
            </a:r>
          </a:p>
          <a:p>
            <a:pPr marL="342900" lvl="0" indent="-342900" algn="just">
              <a:spcAft>
                <a:spcPts val="1200"/>
              </a:spcAft>
              <a:buFont typeface="Symbol" panose="05050102010706020507" pitchFamily="18" charset="2"/>
              <a:buChar char=""/>
              <a:tabLst>
                <a:tab pos="342900" algn="l"/>
              </a:tabLst>
            </a:pPr>
            <a:r>
              <a:rPr lang="en-GB" sz="1100" dirty="0">
                <a:latin typeface="Helvetica Neue" panose="020B0604020202020204" charset="0"/>
                <a:ea typeface="Arial" panose="020B0604020202020204" pitchFamily="34" charset="0"/>
              </a:rPr>
              <a:t>xxx</a:t>
            </a:r>
            <a:r>
              <a:rPr lang="en-GB" sz="1100" dirty="0">
                <a:effectLst/>
                <a:latin typeface="Helvetica Neue" panose="020B0604020202020204" charset="0"/>
                <a:ea typeface="Arial" panose="020B0604020202020204" pitchFamily="34" charset="0"/>
              </a:rPr>
              <a:t> will fund a range of work including work that is not related to severe and multiple disadvantage. </a:t>
            </a:r>
          </a:p>
          <a:p>
            <a:pPr marL="342900" lvl="0" indent="-342900" algn="just">
              <a:spcAft>
                <a:spcPts val="1200"/>
              </a:spcAft>
              <a:buFont typeface="Symbol" panose="05050102010706020507" pitchFamily="18" charset="2"/>
              <a:buChar char=""/>
              <a:tabLst>
                <a:tab pos="342900" algn="l"/>
              </a:tabLst>
            </a:pPr>
            <a:r>
              <a:rPr lang="en-GB" sz="1100" dirty="0">
                <a:latin typeface="Helvetica Neue" panose="020B0604020202020204" charset="0"/>
                <a:ea typeface="Arial" panose="020B0604020202020204" pitchFamily="34" charset="0"/>
              </a:rPr>
              <a:t>xxx</a:t>
            </a:r>
            <a:r>
              <a:rPr lang="en-GB" sz="1100" dirty="0">
                <a:effectLst/>
                <a:latin typeface="Helvetica Neue" panose="020B0604020202020204" charset="0"/>
                <a:ea typeface="Arial" panose="020B0604020202020204" pitchFamily="34" charset="0"/>
              </a:rPr>
              <a:t> may fund the work of activists that would be political in nature.</a:t>
            </a:r>
          </a:p>
          <a:p>
            <a:pPr algn="just">
              <a:spcAft>
                <a:spcPts val="1200"/>
              </a:spcAft>
              <a:tabLst>
                <a:tab pos="342900" algn="l"/>
              </a:tabLst>
            </a:pPr>
            <a:r>
              <a:rPr lang="en-GB" sz="1800" dirty="0">
                <a:effectLst/>
                <a:latin typeface="Arial" panose="020B0604020202020204" pitchFamily="34" charset="0"/>
                <a:ea typeface="Arial" panose="020B0604020202020204" pitchFamily="34" charset="0"/>
              </a:rPr>
              <a:t> </a:t>
            </a:r>
          </a:p>
          <a:p>
            <a:pPr marL="0" marR="0" lvl="0" indent="0" algn="l" rtl="0">
              <a:lnSpc>
                <a:spcPct val="100000"/>
              </a:lnSpc>
              <a:spcBef>
                <a:spcPts val="0"/>
              </a:spcBef>
              <a:spcAft>
                <a:spcPts val="0"/>
              </a:spcAft>
              <a:buClr>
                <a:schemeClr val="dk1"/>
              </a:buClr>
              <a:buSzPct val="25000"/>
              <a:buFont typeface="Arial"/>
              <a:buNone/>
            </a:pPr>
            <a:endParaRPr lang="en-GB" sz="2400" b="1"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25000"/>
              <a:buFont typeface="Arial" panose="020B0604020202020204" pitchFamily="34" charset="0"/>
              <a:buChar char="•"/>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744623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What does unusual or risky mean:</a:t>
            </a:r>
          </a:p>
          <a:p>
            <a:pPr indent="1905" algn="just">
              <a:spcAft>
                <a:spcPts val="1200"/>
              </a:spcAft>
              <a:tabLst>
                <a:tab pos="342900" algn="l"/>
              </a:tabLst>
            </a:pPr>
            <a:endParaRPr lang="en-GB" sz="1100" dirty="0">
              <a:effectLst/>
              <a:latin typeface="Helvetica Neue" panose="020B0604020202020204" charset="0"/>
              <a:ea typeface="Arial" panose="020B0604020202020204" pitchFamily="34" charset="0"/>
            </a:endParaRPr>
          </a:p>
          <a:p>
            <a:pPr algn="just">
              <a:spcAft>
                <a:spcPts val="1200"/>
              </a:spcAft>
              <a:tabLst>
                <a:tab pos="342900" algn="l"/>
              </a:tabLst>
            </a:pPr>
            <a:r>
              <a:rPr lang="en-GB" sz="1100" b="1" dirty="0">
                <a:effectLst/>
                <a:latin typeface="Helvetica Neue" panose="020B0604020202020204" charset="0"/>
                <a:ea typeface="Arial" panose="020B0604020202020204" pitchFamily="34" charset="0"/>
              </a:rPr>
              <a:t>Example 3: over spend limit</a:t>
            </a:r>
            <a:endParaRPr lang="en-GB" sz="1100" dirty="0">
              <a:effectLst/>
              <a:latin typeface="Helvetica Neue" panose="020B0604020202020204" charset="0"/>
              <a:ea typeface="Arial" panose="020B0604020202020204" pitchFamily="34" charset="0"/>
            </a:endParaRPr>
          </a:p>
          <a:p>
            <a:pPr algn="just">
              <a:spcAft>
                <a:spcPts val="1200"/>
              </a:spcAft>
              <a:tabLst>
                <a:tab pos="342900" algn="l"/>
              </a:tabLst>
            </a:pPr>
            <a:r>
              <a:rPr lang="en-GB" sz="1100" dirty="0" err="1">
                <a:effectLst/>
                <a:latin typeface="Helvetica Neue" panose="020B0604020202020204" charset="0"/>
                <a:ea typeface="Arial" panose="020B0604020202020204" pitchFamily="34" charset="0"/>
              </a:rPr>
              <a:t>Xxx</a:t>
            </a:r>
            <a:r>
              <a:rPr lang="en-GB" sz="1100" dirty="0">
                <a:effectLst/>
                <a:latin typeface="Helvetica Neue" panose="020B0604020202020204" charset="0"/>
                <a:ea typeface="Arial" panose="020B0604020202020204" pitchFamily="34" charset="0"/>
              </a:rPr>
              <a:t> was flagged to trustees because the annual inflationary increase attached to the grant took it over the spend limit. This was highlighted to trustees post the decision being made. It should have been flagged prior to it being made.</a:t>
            </a:r>
            <a:endParaRPr lang="en-GB" sz="1100" dirty="0">
              <a:latin typeface="Helvetica Neue" panose="020B0604020202020204" charset="0"/>
              <a:ea typeface="Arial" panose="020B0604020202020204" pitchFamily="34" charset="0"/>
            </a:endParaRPr>
          </a:p>
          <a:p>
            <a:pPr algn="just">
              <a:spcAft>
                <a:spcPts val="1200"/>
              </a:spcAft>
              <a:tabLst>
                <a:tab pos="342900" algn="l"/>
              </a:tabLst>
            </a:pPr>
            <a:r>
              <a:rPr lang="en-GB" sz="1100" b="1" dirty="0">
                <a:effectLst/>
                <a:latin typeface="Helvetica Neue" panose="020B0604020202020204" charset="0"/>
                <a:ea typeface="Arial" panose="020B0604020202020204" pitchFamily="34" charset="0"/>
              </a:rPr>
              <a:t>Example 4: politically sensitive and potential risk to reputation</a:t>
            </a:r>
            <a:endParaRPr lang="en-GB" sz="1100" dirty="0">
              <a:effectLst/>
              <a:latin typeface="Helvetica Neue" panose="020B0604020202020204" charset="0"/>
              <a:ea typeface="Arial" panose="020B0604020202020204" pitchFamily="34" charset="0"/>
            </a:endParaRPr>
          </a:p>
          <a:p>
            <a:pPr algn="just">
              <a:spcAft>
                <a:spcPts val="1200"/>
              </a:spcAft>
              <a:tabLst>
                <a:tab pos="342900" algn="l"/>
              </a:tabLst>
            </a:pPr>
            <a:r>
              <a:rPr lang="en-GB" sz="1100" dirty="0">
                <a:effectLst/>
                <a:latin typeface="Helvetica Neue" panose="020B0604020202020204" charset="0"/>
                <a:ea typeface="Arial" panose="020B0604020202020204" pitchFamily="34" charset="0"/>
              </a:rPr>
              <a:t>This grant supported the xxx to carry out appeals for people in prison over sentences that are unfair and could set legal precedents for other cases. This grant was flagged because the work was likely to include sentences that relate to serious or violent crimes. It was flagged to make trustees aware of the grant and give them an opportunity to raise any concerns that needed to be built into the terms and conditions. </a:t>
            </a:r>
          </a:p>
          <a:p>
            <a:pPr marL="457200" marR="0" lvl="0" indent="-457200" algn="l" rtl="0">
              <a:lnSpc>
                <a:spcPct val="100000"/>
              </a:lnSpc>
              <a:spcBef>
                <a:spcPts val="0"/>
              </a:spcBef>
              <a:spcAft>
                <a:spcPts val="0"/>
              </a:spcAft>
              <a:buClr>
                <a:schemeClr val="dk1"/>
              </a:buClr>
              <a:buSzPct val="25000"/>
              <a:buFont typeface="Arial" panose="020B0604020202020204" pitchFamily="34" charset="0"/>
              <a:buChar char="•"/>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288286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834472"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In summary</a:t>
            </a: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2313161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9D3E8-29B8-4490-8DD1-1D8FDE24298E}"/>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48CB884-45C6-4182-A08E-35FCB909CD81}"/>
              </a:ext>
            </a:extLst>
          </p:cNvPr>
          <p:cNvSpPr>
            <a:spLocks noGrp="1"/>
          </p:cNvSpPr>
          <p:nvPr>
            <p:ph type="body" idx="1"/>
          </p:nvPr>
        </p:nvSpPr>
        <p:spPr/>
        <p:txBody>
          <a:bodyPr/>
          <a:lstStyle/>
          <a:p>
            <a:endParaRPr lang="en-GB" dirty="0"/>
          </a:p>
        </p:txBody>
      </p:sp>
      <p:graphicFrame>
        <p:nvGraphicFramePr>
          <p:cNvPr id="4" name="Table 3">
            <a:extLst>
              <a:ext uri="{FF2B5EF4-FFF2-40B4-BE49-F238E27FC236}">
                <a16:creationId xmlns:a16="http://schemas.microsoft.com/office/drawing/2014/main" id="{ED0FCB9F-3DFE-4628-91EA-A792005CE2BB}"/>
              </a:ext>
            </a:extLst>
          </p:cNvPr>
          <p:cNvGraphicFramePr>
            <a:graphicFrameLocks noGrp="1"/>
          </p:cNvGraphicFramePr>
          <p:nvPr>
            <p:extLst>
              <p:ext uri="{D42A27DB-BD31-4B8C-83A1-F6EECF244321}">
                <p14:modId xmlns:p14="http://schemas.microsoft.com/office/powerpoint/2010/main" val="2329099406"/>
              </p:ext>
            </p:extLst>
          </p:nvPr>
        </p:nvGraphicFramePr>
        <p:xfrm>
          <a:off x="47322" y="51470"/>
          <a:ext cx="9061182" cy="4815455"/>
        </p:xfrm>
        <a:graphic>
          <a:graphicData uri="http://schemas.openxmlformats.org/drawingml/2006/table">
            <a:tbl>
              <a:tblPr firstRow="1" firstCol="1" bandRow="1">
                <a:tableStyleId>{5C22544A-7EE6-4342-B048-85BDC9FD1C3A}</a:tableStyleId>
              </a:tblPr>
              <a:tblGrid>
                <a:gridCol w="1435678">
                  <a:extLst>
                    <a:ext uri="{9D8B030D-6E8A-4147-A177-3AD203B41FA5}">
                      <a16:colId xmlns:a16="http://schemas.microsoft.com/office/drawing/2014/main" val="465855259"/>
                    </a:ext>
                  </a:extLst>
                </a:gridCol>
                <a:gridCol w="1833813">
                  <a:extLst>
                    <a:ext uri="{9D8B030D-6E8A-4147-A177-3AD203B41FA5}">
                      <a16:colId xmlns:a16="http://schemas.microsoft.com/office/drawing/2014/main" val="2556697659"/>
                    </a:ext>
                  </a:extLst>
                </a:gridCol>
                <a:gridCol w="1903259">
                  <a:extLst>
                    <a:ext uri="{9D8B030D-6E8A-4147-A177-3AD203B41FA5}">
                      <a16:colId xmlns:a16="http://schemas.microsoft.com/office/drawing/2014/main" val="2488963883"/>
                    </a:ext>
                  </a:extLst>
                </a:gridCol>
                <a:gridCol w="1872208">
                  <a:extLst>
                    <a:ext uri="{9D8B030D-6E8A-4147-A177-3AD203B41FA5}">
                      <a16:colId xmlns:a16="http://schemas.microsoft.com/office/drawing/2014/main" val="4110240301"/>
                    </a:ext>
                  </a:extLst>
                </a:gridCol>
                <a:gridCol w="2016224">
                  <a:extLst>
                    <a:ext uri="{9D8B030D-6E8A-4147-A177-3AD203B41FA5}">
                      <a16:colId xmlns:a16="http://schemas.microsoft.com/office/drawing/2014/main" val="3927102106"/>
                    </a:ext>
                  </a:extLst>
                </a:gridCol>
              </a:tblGrid>
              <a:tr h="339961">
                <a:tc>
                  <a:txBody>
                    <a:bodyPr/>
                    <a:lstStyle/>
                    <a:p>
                      <a:pPr>
                        <a:lnSpc>
                          <a:spcPct val="107000"/>
                        </a:lnSpc>
                        <a:spcAft>
                          <a:spcPts val="800"/>
                        </a:spcAft>
                      </a:pPr>
                      <a:r>
                        <a:rPr lang="en-GB" sz="1000">
                          <a:effectLst/>
                        </a:rPr>
                        <a:t> </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Portfolio teams – Place, York, Oxford, Ism, National</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How Portfolio team</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Grtr Mcr, B&amp;D and Gateshead (not yet activated)</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Executive Committee – all other grants (think who)</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2163748450"/>
                  </a:ext>
                </a:extLst>
              </a:tr>
              <a:tr h="569992">
                <a:tc>
                  <a:txBody>
                    <a:bodyPr/>
                    <a:lstStyle/>
                    <a:p>
                      <a:pPr>
                        <a:lnSpc>
                          <a:spcPct val="107000"/>
                        </a:lnSpc>
                        <a:spcAft>
                          <a:spcPts val="800"/>
                        </a:spcAft>
                      </a:pPr>
                      <a:r>
                        <a:rPr lang="en-GB" sz="1000">
                          <a:effectLst/>
                        </a:rPr>
                        <a:t>Director present for decisions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1</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marL="342900" lvl="0" indent="-342900" rtl="0">
                        <a:lnSpc>
                          <a:spcPct val="107000"/>
                        </a:lnSpc>
                        <a:buFont typeface="Symbol" panose="05050102010706020507" pitchFamily="18" charset="2"/>
                        <a:buChar char=""/>
                      </a:pPr>
                      <a:r>
                        <a:rPr lang="en-GB" sz="1000">
                          <a:effectLst/>
                        </a:rPr>
                        <a:t>Under £50k – none</a:t>
                      </a:r>
                    </a:p>
                    <a:p>
                      <a:pPr marL="342900" lvl="0" indent="-342900">
                        <a:lnSpc>
                          <a:spcPct val="107000"/>
                        </a:lnSpc>
                        <a:spcAft>
                          <a:spcPts val="800"/>
                        </a:spcAft>
                        <a:buFont typeface="Symbol" panose="05050102010706020507" pitchFamily="18" charset="2"/>
                        <a:buChar char=""/>
                      </a:pPr>
                      <a:r>
                        <a:rPr lang="en-GB" sz="1000">
                          <a:effectLst/>
                        </a:rPr>
                        <a:t>Over £50K – then 1</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0 – once process approved by Resourcing Team</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2</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3601463968"/>
                  </a:ext>
                </a:extLst>
              </a:tr>
              <a:tr h="818239">
                <a:tc>
                  <a:txBody>
                    <a:bodyPr/>
                    <a:lstStyle/>
                    <a:p>
                      <a:pPr>
                        <a:lnSpc>
                          <a:spcPct val="107000"/>
                        </a:lnSpc>
                        <a:spcAft>
                          <a:spcPts val="800"/>
                        </a:spcAft>
                      </a:pPr>
                      <a:r>
                        <a:rPr lang="en-GB" sz="1000" dirty="0">
                          <a:effectLst/>
                        </a:rPr>
                        <a:t>Delegated amounts</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marL="342900" lvl="0" indent="-342900" rtl="0">
                        <a:lnSpc>
                          <a:spcPct val="107000"/>
                        </a:lnSpc>
                        <a:buFont typeface="Symbol" panose="05050102010706020507" pitchFamily="18" charset="2"/>
                        <a:buChar char=""/>
                      </a:pPr>
                      <a:r>
                        <a:rPr lang="en-GB" sz="1000" dirty="0">
                          <a:effectLst/>
                        </a:rPr>
                        <a:t>Up to £5700 just 1 director. </a:t>
                      </a:r>
                    </a:p>
                    <a:p>
                      <a:pPr marL="342900" lvl="0" indent="-342900">
                        <a:lnSpc>
                          <a:spcPct val="107000"/>
                        </a:lnSpc>
                        <a:buFont typeface="Symbol" panose="05050102010706020507" pitchFamily="18" charset="2"/>
                        <a:buChar char=""/>
                      </a:pPr>
                      <a:r>
                        <a:rPr lang="en-GB" sz="1000" dirty="0">
                          <a:effectLst/>
                        </a:rPr>
                        <a:t>Above £5700 and below £340,800 – whole team </a:t>
                      </a:r>
                      <a:r>
                        <a:rPr lang="en-GB" sz="1000" dirty="0" err="1">
                          <a:effectLst/>
                        </a:rPr>
                        <a:t>inc</a:t>
                      </a:r>
                      <a:r>
                        <a:rPr lang="en-GB" sz="1000" dirty="0">
                          <a:effectLst/>
                        </a:rPr>
                        <a:t> 1 director</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marL="342900" lvl="0" indent="-342900" rtl="0">
                        <a:lnSpc>
                          <a:spcPct val="107000"/>
                        </a:lnSpc>
                        <a:buFont typeface="Symbol" panose="05050102010706020507" pitchFamily="18" charset="2"/>
                        <a:buChar char=""/>
                      </a:pPr>
                      <a:r>
                        <a:rPr lang="en-GB" sz="1000" dirty="0">
                          <a:effectLst/>
                        </a:rPr>
                        <a:t>Up to £10k – one person up to cumulative total of £50,000</a:t>
                      </a:r>
                    </a:p>
                    <a:p>
                      <a:pPr marL="342900" lvl="0" indent="-342900">
                        <a:lnSpc>
                          <a:spcPct val="107000"/>
                        </a:lnSpc>
                        <a:buFont typeface="Symbol" panose="05050102010706020507" pitchFamily="18" charset="2"/>
                        <a:buChar char=""/>
                      </a:pPr>
                      <a:r>
                        <a:rPr lang="en-GB" sz="1000" dirty="0">
                          <a:effectLst/>
                        </a:rPr>
                        <a:t>Up to £50,000 – two people (not same people) up to cumulative total of £250,000</a:t>
                      </a:r>
                    </a:p>
                    <a:p>
                      <a:pPr marL="342900" lvl="0" indent="-342900">
                        <a:lnSpc>
                          <a:spcPct val="107000"/>
                        </a:lnSpc>
                        <a:spcAft>
                          <a:spcPts val="800"/>
                        </a:spcAft>
                        <a:buFont typeface="Symbol" panose="05050102010706020507" pitchFamily="18" charset="2"/>
                        <a:buChar char=""/>
                      </a:pPr>
                      <a:r>
                        <a:rPr lang="en-GB" sz="1000" dirty="0">
                          <a:effectLst/>
                        </a:rPr>
                        <a:t>Over £50,000 – 1 director and </a:t>
                      </a:r>
                      <a:r>
                        <a:rPr lang="en-GB" sz="1000" dirty="0" err="1">
                          <a:effectLst/>
                        </a:rPr>
                        <a:t>pref</a:t>
                      </a:r>
                      <a:r>
                        <a:rPr lang="en-GB" sz="1000" dirty="0">
                          <a:effectLst/>
                        </a:rPr>
                        <a:t> all the how team</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Decisions up to £340,800 per grant - once process approved by Resourcing Team</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marL="342900" lvl="0" indent="-342900" rtl="0">
                        <a:lnSpc>
                          <a:spcPct val="107000"/>
                        </a:lnSpc>
                        <a:buFont typeface="Symbol" panose="05050102010706020507" pitchFamily="18" charset="2"/>
                        <a:buChar char=""/>
                      </a:pPr>
                      <a:r>
                        <a:rPr lang="en-GB" sz="1000" dirty="0">
                          <a:effectLst/>
                        </a:rPr>
                        <a:t>Up to £5700 just 1 director. </a:t>
                      </a:r>
                    </a:p>
                    <a:p>
                      <a:pPr marL="342900" lvl="0" indent="-342900">
                        <a:lnSpc>
                          <a:spcPct val="107000"/>
                        </a:lnSpc>
                        <a:spcAft>
                          <a:spcPts val="800"/>
                        </a:spcAft>
                        <a:buFont typeface="Symbol" panose="05050102010706020507" pitchFamily="18" charset="2"/>
                        <a:buChar char=""/>
                      </a:pPr>
                      <a:r>
                        <a:rPr lang="en-GB" sz="1000" dirty="0">
                          <a:effectLst/>
                        </a:rPr>
                        <a:t>Above £5700 and below £340,800 – 2 directors and </a:t>
                      </a:r>
                      <a:r>
                        <a:rPr lang="en-GB" sz="1000" dirty="0" err="1">
                          <a:effectLst/>
                        </a:rPr>
                        <a:t>pref</a:t>
                      </a:r>
                      <a:r>
                        <a:rPr lang="en-GB" sz="1000" dirty="0">
                          <a:effectLst/>
                        </a:rPr>
                        <a:t> whole team</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1826579836"/>
                  </a:ext>
                </a:extLst>
              </a:tr>
              <a:tr h="109927">
                <a:tc>
                  <a:txBody>
                    <a:bodyPr/>
                    <a:lstStyle/>
                    <a:p>
                      <a:pPr>
                        <a:lnSpc>
                          <a:spcPct val="107000"/>
                        </a:lnSpc>
                        <a:spcAft>
                          <a:spcPts val="800"/>
                        </a:spcAft>
                      </a:pPr>
                      <a:r>
                        <a:rPr lang="en-GB" sz="1000">
                          <a:effectLst/>
                        </a:rPr>
                        <a:t>Trustee decisions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Over £340,800</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Over £340,800</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Over £340,800</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Over £340,800</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4033279092"/>
                  </a:ext>
                </a:extLst>
              </a:tr>
              <a:tr h="569992">
                <a:tc>
                  <a:txBody>
                    <a:bodyPr/>
                    <a:lstStyle/>
                    <a:p>
                      <a:pPr>
                        <a:lnSpc>
                          <a:spcPct val="107000"/>
                        </a:lnSpc>
                        <a:spcAft>
                          <a:spcPts val="800"/>
                        </a:spcAft>
                      </a:pPr>
                      <a:r>
                        <a:rPr lang="en-GB" sz="1000">
                          <a:effectLst/>
                        </a:rPr>
                        <a:t>Third party members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 – with approval from whole team</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Not at present. Can be part of funds – with approval from whole team</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 – with approval from whole team</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 – with approval from whole team</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4248065965"/>
                  </a:ext>
                </a:extLst>
              </a:tr>
              <a:tr h="454977">
                <a:tc>
                  <a:txBody>
                    <a:bodyPr/>
                    <a:lstStyle/>
                    <a:p>
                      <a:pPr>
                        <a:lnSpc>
                          <a:spcPct val="107000"/>
                        </a:lnSpc>
                        <a:spcAft>
                          <a:spcPts val="800"/>
                        </a:spcAft>
                      </a:pPr>
                      <a:r>
                        <a:rPr lang="en-GB" sz="1000">
                          <a:effectLst/>
                        </a:rPr>
                        <a:t>LC in minority</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No</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No</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Yes </a:t>
                      </a:r>
                      <a:r>
                        <a:rPr lang="en-GB" sz="1000">
                          <a:effectLst/>
                        </a:rPr>
                        <a:t>– once process approved by Resourcing Team</a:t>
                      </a:r>
                      <a:endParaRPr lang="en-GB" sz="1000" dirty="0">
                        <a:effectLst/>
                      </a:endParaRPr>
                    </a:p>
                    <a:p>
                      <a:pPr>
                        <a:lnSpc>
                          <a:spcPct val="107000"/>
                        </a:lnSpc>
                        <a:spcAft>
                          <a:spcPts val="800"/>
                        </a:spcAft>
                      </a:pPr>
                      <a:r>
                        <a:rPr lang="en-GB" sz="1000" dirty="0">
                          <a:effectLst/>
                        </a:rPr>
                        <a:t>2 LC staff must be present at all financial decisions</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No</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3190715049"/>
                  </a:ext>
                </a:extLst>
              </a:tr>
              <a:tr h="339961">
                <a:tc>
                  <a:txBody>
                    <a:bodyPr/>
                    <a:lstStyle/>
                    <a:p>
                      <a:pPr>
                        <a:lnSpc>
                          <a:spcPct val="107000"/>
                        </a:lnSpc>
                        <a:spcAft>
                          <a:spcPts val="800"/>
                        </a:spcAft>
                      </a:pPr>
                      <a:r>
                        <a:rPr lang="en-GB" sz="1000">
                          <a:effectLst/>
                        </a:rPr>
                        <a:t>Proposal, due diligence and Budget</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 </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3089902856"/>
                  </a:ext>
                </a:extLst>
              </a:tr>
              <a:tr h="224943">
                <a:tc>
                  <a:txBody>
                    <a:bodyPr/>
                    <a:lstStyle/>
                    <a:p>
                      <a:pPr>
                        <a:lnSpc>
                          <a:spcPct val="107000"/>
                        </a:lnSpc>
                        <a:spcAft>
                          <a:spcPts val="800"/>
                        </a:spcAft>
                      </a:pPr>
                      <a:r>
                        <a:rPr lang="en-GB" sz="1000">
                          <a:effectLst/>
                        </a:rPr>
                        <a:t>Flag risky and unusual grants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 </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3644483112"/>
                  </a:ext>
                </a:extLst>
              </a:tr>
              <a:tr h="0">
                <a:tc>
                  <a:txBody>
                    <a:bodyPr/>
                    <a:lstStyle/>
                    <a:p>
                      <a:pPr>
                        <a:lnSpc>
                          <a:spcPct val="107000"/>
                        </a:lnSpc>
                        <a:spcAft>
                          <a:spcPts val="800"/>
                        </a:spcAft>
                      </a:pPr>
                      <a:r>
                        <a:rPr lang="en-GB" sz="1000">
                          <a:effectLst/>
                        </a:rPr>
                        <a:t>Record decisions and minutes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Yes</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a:effectLst/>
                        </a:rPr>
                        <a:t>Yes</a:t>
                      </a:r>
                      <a:endParaRPr lang="en-GB" sz="100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tc>
                  <a:txBody>
                    <a:bodyPr/>
                    <a:lstStyle/>
                    <a:p>
                      <a:pPr>
                        <a:lnSpc>
                          <a:spcPct val="107000"/>
                        </a:lnSpc>
                        <a:spcAft>
                          <a:spcPts val="800"/>
                        </a:spcAft>
                      </a:pPr>
                      <a:r>
                        <a:rPr lang="en-GB" sz="1000" dirty="0">
                          <a:effectLst/>
                        </a:rPr>
                        <a:t>Yes</a:t>
                      </a:r>
                      <a:endParaRPr lang="en-GB" sz="1000" dirty="0">
                        <a:effectLst/>
                        <a:latin typeface="Calibri" panose="020F0502020204030204" pitchFamily="34" charset="0"/>
                        <a:ea typeface="DengXian" panose="02010600030101010101" pitchFamily="2" charset="-122"/>
                        <a:cs typeface="Arial" panose="020B0604020202020204" pitchFamily="34" charset="0"/>
                      </a:endParaRPr>
                    </a:p>
                  </a:txBody>
                  <a:tcPr marL="26873" marR="26873" marT="0" marB="0"/>
                </a:tc>
                <a:extLst>
                  <a:ext uri="{0D108BD9-81ED-4DB2-BD59-A6C34878D82A}">
                    <a16:rowId xmlns:a16="http://schemas.microsoft.com/office/drawing/2014/main" val="2005730640"/>
                  </a:ext>
                </a:extLst>
              </a:tr>
            </a:tbl>
          </a:graphicData>
        </a:graphic>
      </p:graphicFrame>
    </p:spTree>
    <p:extLst>
      <p:ext uri="{BB962C8B-B14F-4D97-AF65-F5344CB8AC3E}">
        <p14:creationId xmlns:p14="http://schemas.microsoft.com/office/powerpoint/2010/main" val="4532165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Reminder - regardless of how decisions are made, you must:</a:t>
            </a:r>
          </a:p>
          <a:p>
            <a:pPr marL="0" marR="0" lvl="0" indent="0" algn="l" rtl="0">
              <a:lnSpc>
                <a:spcPct val="100000"/>
              </a:lnSpc>
              <a:spcBef>
                <a:spcPts val="0"/>
              </a:spcBef>
              <a:spcAft>
                <a:spcPts val="0"/>
              </a:spcAft>
              <a:buClr>
                <a:schemeClr val="dk1"/>
              </a:buClr>
              <a:buSzPct val="25000"/>
              <a:buFont typeface="Arial"/>
              <a:buNone/>
            </a:pPr>
            <a:endParaRPr lang="en-GB" sz="1200" b="1"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200" dirty="0">
                <a:solidFill>
                  <a:schemeClr val="bg2">
                    <a:lumMod val="75000"/>
                  </a:schemeClr>
                </a:solidFill>
                <a:latin typeface="Helvetica Neue"/>
                <a:ea typeface="Helvetica Neue"/>
                <a:cs typeface="Helvetica Neue"/>
                <a:sym typeface="Helvetica Neue"/>
              </a:rPr>
              <a:t>Flag unusual or risky grants to trustees.</a:t>
            </a:r>
          </a:p>
          <a:p>
            <a:pPr marR="0" lvl="0" algn="l" rtl="0">
              <a:lnSpc>
                <a:spcPct val="100000"/>
              </a:lnSpc>
              <a:spcBef>
                <a:spcPts val="0"/>
              </a:spcBef>
              <a:spcAft>
                <a:spcPts val="0"/>
              </a:spcAft>
              <a:buClr>
                <a:schemeClr val="dk1"/>
              </a:buClr>
              <a:buSzPct val="100000"/>
            </a:pPr>
            <a:endParaRPr lang="en-GB" sz="22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200" dirty="0">
                <a:solidFill>
                  <a:schemeClr val="bg2">
                    <a:lumMod val="75000"/>
                  </a:schemeClr>
                </a:solidFill>
                <a:latin typeface="Helvetica Neue"/>
                <a:ea typeface="Helvetica Neue"/>
                <a:cs typeface="Helvetica Neue"/>
                <a:sym typeface="Helvetica Neue"/>
              </a:rPr>
              <a:t>Adhere to our overall limits for spend and to the type of organisations we can fund. </a:t>
            </a:r>
          </a:p>
          <a:p>
            <a:pPr marR="0" lvl="0" algn="l" rtl="0">
              <a:lnSpc>
                <a:spcPct val="100000"/>
              </a:lnSpc>
              <a:spcBef>
                <a:spcPts val="0"/>
              </a:spcBef>
              <a:spcAft>
                <a:spcPts val="0"/>
              </a:spcAft>
              <a:buClr>
                <a:schemeClr val="dk1"/>
              </a:buClr>
              <a:buSzPct val="100000"/>
            </a:pPr>
            <a:endParaRPr lang="en-GB" sz="22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200" dirty="0">
                <a:solidFill>
                  <a:schemeClr val="bg2">
                    <a:lumMod val="75000"/>
                  </a:schemeClr>
                </a:solidFill>
                <a:latin typeface="Helvetica Neue"/>
                <a:ea typeface="Helvetica Neue"/>
                <a:cs typeface="Helvetica Neue"/>
                <a:sym typeface="Helvetica Neue"/>
              </a:rPr>
              <a:t>Record the decisions and ensure all paperwork is in place. </a:t>
            </a:r>
          </a:p>
          <a:p>
            <a:pPr marR="0" lvl="0" algn="l" rtl="0">
              <a:lnSpc>
                <a:spcPct val="100000"/>
              </a:lnSpc>
              <a:spcBef>
                <a:spcPts val="0"/>
              </a:spcBef>
              <a:spcAft>
                <a:spcPts val="0"/>
              </a:spcAft>
              <a:buClr>
                <a:schemeClr val="dk1"/>
              </a:buClr>
              <a:buSzPct val="100000"/>
            </a:pPr>
            <a:endParaRPr lang="en-GB" sz="2200" dirty="0">
              <a:solidFill>
                <a:schemeClr val="bg2">
                  <a:lumMod val="75000"/>
                </a:schemeClr>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r>
              <a:rPr lang="en-GB" sz="2200" dirty="0">
                <a:solidFill>
                  <a:schemeClr val="bg2">
                    <a:lumMod val="75000"/>
                  </a:schemeClr>
                </a:solidFill>
                <a:effectLst/>
                <a:latin typeface="Helvetica Neue"/>
                <a:ea typeface="Calibri" panose="020F0502020204030204" pitchFamily="34" charset="0"/>
                <a:sym typeface="Helvetica Neue"/>
              </a:rPr>
              <a:t>Ensure we can legally give a grant/contract to this </a:t>
            </a:r>
            <a:r>
              <a:rPr lang="en-GB" sz="2200" dirty="0">
                <a:solidFill>
                  <a:schemeClr val="bg2">
                    <a:lumMod val="75000"/>
                  </a:schemeClr>
                </a:solidFill>
                <a:latin typeface="Helvetica Neue"/>
                <a:ea typeface="Calibri" panose="020F0502020204030204" pitchFamily="34" charset="0"/>
                <a:sym typeface="Helvetica Neue"/>
              </a:rPr>
              <a:t>organisation. </a:t>
            </a:r>
            <a:endParaRPr lang="en-GB" sz="1800" dirty="0">
              <a:effectLst/>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chemeClr val="dk1"/>
              </a:buClr>
              <a:buSzPct val="25000"/>
              <a:buFont typeface="Arial"/>
              <a:buNone/>
            </a:pPr>
            <a:endParaRPr lang="en-GB" sz="16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r>
              <a:rPr lang="en-GB" sz="2400" b="1" dirty="0">
                <a:solidFill>
                  <a:schemeClr val="bg2">
                    <a:lumMod val="75000"/>
                  </a:schemeClr>
                </a:solidFill>
                <a:latin typeface="Helvetica Neue"/>
                <a:ea typeface="Helvetica Neue"/>
                <a:cs typeface="Helvetica Neue"/>
                <a:sym typeface="Helvetica Neue"/>
              </a:rPr>
              <a:t>If your gut is uncertain, or you feel something isn’t done correctly please ask the Resourcing Team before agreeing a grant/contract.  </a:t>
            </a: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147025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62"/>
        <p:cNvGrpSpPr/>
        <p:nvPr/>
      </p:nvGrpSpPr>
      <p:grpSpPr>
        <a:xfrm>
          <a:off x="0" y="0"/>
          <a:ext cx="0" cy="0"/>
          <a:chOff x="0" y="0"/>
          <a:chExt cx="0" cy="0"/>
        </a:xfrm>
      </p:grpSpPr>
      <p:sp>
        <p:nvSpPr>
          <p:cNvPr id="65" name="Shape 65"/>
          <p:cNvSpPr txBox="1"/>
          <p:nvPr/>
        </p:nvSpPr>
        <p:spPr>
          <a:xfrm flipH="1">
            <a:off x="215850" y="267494"/>
            <a:ext cx="8712300" cy="24438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endParaRPr lang="en-GB" sz="2400"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2400"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2400"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r>
              <a:rPr lang="en-GB" sz="2400" b="1" dirty="0">
                <a:solidFill>
                  <a:srgbClr val="FFF100"/>
                </a:solidFill>
                <a:latin typeface="Helvetica Neue"/>
                <a:ea typeface="Helvetica Neue"/>
                <a:cs typeface="Helvetica Neue"/>
                <a:sym typeface="Helvetica Neue"/>
              </a:rPr>
              <a:t>This is how we currently make decisions on grants and contracts. This does not mean it has to stay this way. However, any changes must be approved by trustees before they can be implemented. </a:t>
            </a:r>
          </a:p>
          <a:p>
            <a:pPr marL="0" marR="0" lvl="0" indent="0" algn="l" rtl="0">
              <a:lnSpc>
                <a:spcPct val="100000"/>
              </a:lnSpc>
              <a:spcBef>
                <a:spcPts val="0"/>
              </a:spcBef>
              <a:spcAft>
                <a:spcPts val="0"/>
              </a:spcAft>
              <a:buClr>
                <a:schemeClr val="dk1"/>
              </a:buClr>
              <a:buSzPct val="25000"/>
              <a:buFont typeface="Arial"/>
              <a:buNone/>
            </a:pPr>
            <a:endParaRPr lang="en-GB" sz="2400" b="1" dirty="0">
              <a:solidFill>
                <a:srgbClr val="FFF100"/>
              </a:solidFill>
              <a:latin typeface="Helvetica Neue"/>
              <a:ea typeface="Helvetica Neue"/>
              <a:cs typeface="Helvetica Neue"/>
              <a:sym typeface="Helvetica Neue"/>
            </a:endParaRPr>
          </a:p>
          <a:p>
            <a:pPr marL="457200" marR="0" lvl="0" indent="-304800" algn="l" rtl="0">
              <a:lnSpc>
                <a:spcPct val="100000"/>
              </a:lnSpc>
              <a:spcBef>
                <a:spcPts val="0"/>
              </a:spcBef>
              <a:spcAft>
                <a:spcPts val="0"/>
              </a:spcAft>
              <a:buClr>
                <a:srgbClr val="FFF100"/>
              </a:buClr>
              <a:buSzPct val="100000"/>
              <a:buFont typeface="Helvetica Neue"/>
              <a:buChar char="●"/>
            </a:pPr>
            <a:endParaRPr lang="en-GB" sz="1200"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200" b="1" i="0" u="none" strike="noStrike" cap="none" dirty="0">
              <a:solidFill>
                <a:srgbClr val="FFF100"/>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942698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6870300"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Your responsibility</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92764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Your responsibility is to:</a:t>
            </a: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adhere to decision-making process– either as the proposer or as the decision-maker.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0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ensure you have a proposal, due diligence and a budget for all grant decisions.</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0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ensure you have a proposal and budget for all contracts.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0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flag “unusual” or “risky” grants to trustees.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0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save the grant paperwork, the decision and the </a:t>
            </a:r>
            <a:r>
              <a:rPr lang="en-GB" sz="2000" dirty="0" err="1">
                <a:solidFill>
                  <a:schemeClr val="bg2">
                    <a:lumMod val="75000"/>
                  </a:schemeClr>
                </a:solidFill>
                <a:latin typeface="Helvetica Neue"/>
                <a:ea typeface="Helvetica Neue"/>
                <a:cs typeface="Helvetica Neue"/>
                <a:sym typeface="Helvetica Neue"/>
              </a:rPr>
              <a:t>t+c</a:t>
            </a:r>
            <a:r>
              <a:rPr lang="en-GB" sz="2000" dirty="0">
                <a:solidFill>
                  <a:schemeClr val="bg2">
                    <a:lumMod val="75000"/>
                  </a:schemeClr>
                </a:solidFill>
                <a:latin typeface="Helvetica Neue"/>
                <a:ea typeface="Helvetica Neue"/>
                <a:cs typeface="Helvetica Neue"/>
                <a:sym typeface="Helvetica Neue"/>
              </a:rPr>
              <a:t>/contract in the appropriate folder.</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0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000" dirty="0">
                <a:solidFill>
                  <a:schemeClr val="bg2">
                    <a:lumMod val="75000"/>
                  </a:schemeClr>
                </a:solidFill>
                <a:latin typeface="Helvetica Neue"/>
                <a:ea typeface="Helvetica Neue"/>
                <a:cs typeface="Helvetica Neue"/>
                <a:sym typeface="Helvetica Neue"/>
              </a:rPr>
              <a:t>ask Resourcing Team if you don’t understand, are unsure or confused. </a:t>
            </a: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93605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6870300"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Who can be funded</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276155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411510"/>
            <a:ext cx="8520599" cy="4157365"/>
          </a:xfrm>
        </p:spPr>
        <p:txBody>
          <a:bodyPr/>
          <a:lstStyle/>
          <a:p>
            <a:pPr marL="0" marR="0" lvl="0" indent="0" algn="l" rtl="0">
              <a:lnSpc>
                <a:spcPct val="100000"/>
              </a:lnSpc>
              <a:spcBef>
                <a:spcPts val="0"/>
              </a:spcBef>
              <a:spcAft>
                <a:spcPts val="0"/>
              </a:spcAft>
              <a:buClr>
                <a:schemeClr val="dk1"/>
              </a:buClr>
              <a:buSzPct val="25000"/>
              <a:buFont typeface="Arial"/>
              <a:buNone/>
            </a:pPr>
            <a:r>
              <a:rPr lang="en-GB" sz="2400" b="1" dirty="0">
                <a:solidFill>
                  <a:schemeClr val="bg2">
                    <a:lumMod val="75000"/>
                  </a:schemeClr>
                </a:solidFill>
                <a:latin typeface="Helvetica Neue"/>
                <a:ea typeface="Helvetica Neue"/>
                <a:cs typeface="Helvetica Neue"/>
                <a:sym typeface="Helvetica Neue"/>
              </a:rPr>
              <a:t>Currently we can give grants to:</a:t>
            </a: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Charities.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4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Community Interest Companies.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4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Constituted groups (who have a bank account). </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4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Public bodies</a:t>
            </a:r>
          </a:p>
          <a:p>
            <a:pPr marL="342900" marR="0" lvl="0" indent="-342900" algn="l" rtl="0">
              <a:lnSpc>
                <a:spcPct val="100000"/>
              </a:lnSpc>
              <a:spcBef>
                <a:spcPts val="0"/>
              </a:spcBef>
              <a:spcAft>
                <a:spcPts val="0"/>
              </a:spcAft>
              <a:buClr>
                <a:schemeClr val="dk1"/>
              </a:buClr>
              <a:buSzPct val="100000"/>
              <a:buFont typeface="Arial" panose="020B0604020202020204" pitchFamily="34" charset="0"/>
              <a:buChar char="•"/>
            </a:pPr>
            <a:endParaRPr lang="en-GB" sz="2400" dirty="0">
              <a:solidFill>
                <a:schemeClr val="bg2">
                  <a:lumMod val="75000"/>
                </a:schemeClr>
              </a:solidFill>
              <a:latin typeface="Helvetica Neue"/>
              <a:ea typeface="Helvetica Neue"/>
              <a:cs typeface="Helvetica Neue"/>
              <a:sym typeface="Helvetica Neue"/>
            </a:endParaRPr>
          </a:p>
          <a:p>
            <a:pPr marL="457200" marR="0" lvl="0" indent="-457200" algn="l" rtl="0">
              <a:lnSpc>
                <a:spcPct val="100000"/>
              </a:lnSpc>
              <a:spcBef>
                <a:spcPts val="0"/>
              </a:spcBef>
              <a:spcAft>
                <a:spcPts val="0"/>
              </a:spcAft>
              <a:buClr>
                <a:schemeClr val="dk1"/>
              </a:buClr>
              <a:buSzPct val="100000"/>
              <a:buFont typeface="Arial" panose="020B0604020202020204" pitchFamily="34" charset="0"/>
              <a:buChar char="•"/>
            </a:pPr>
            <a:r>
              <a:rPr lang="en-GB" sz="2400" dirty="0">
                <a:solidFill>
                  <a:schemeClr val="bg2">
                    <a:lumMod val="75000"/>
                  </a:schemeClr>
                </a:solidFill>
                <a:latin typeface="Helvetica Neue"/>
                <a:ea typeface="Helvetica Neue"/>
                <a:cs typeface="Helvetica Neue"/>
                <a:sym typeface="Helvetica Neue"/>
              </a:rPr>
              <a:t>Companies limited by guarantee even if they are an individual</a:t>
            </a:r>
          </a:p>
          <a:p>
            <a:pPr marR="0" lvl="0" algn="l" rtl="0">
              <a:lnSpc>
                <a:spcPct val="100000"/>
              </a:lnSpc>
              <a:spcBef>
                <a:spcPts val="0"/>
              </a:spcBef>
              <a:spcAft>
                <a:spcPts val="0"/>
              </a:spcAft>
              <a:buClr>
                <a:schemeClr val="dk1"/>
              </a:buClr>
              <a:buSzPct val="25000"/>
            </a:pPr>
            <a:br>
              <a:rPr lang="en-GB" sz="2400" b="1" dirty="0">
                <a:solidFill>
                  <a:schemeClr val="bg2">
                    <a:lumMod val="75000"/>
                  </a:schemeClr>
                </a:solidFill>
                <a:latin typeface="Helvetica Neue"/>
                <a:ea typeface="Helvetica Neue"/>
                <a:cs typeface="Helvetica Neue"/>
                <a:sym typeface="Helvetica Neue"/>
              </a:rPr>
            </a:br>
            <a:endParaRPr lang="en-GB" sz="2400" b="1" dirty="0">
              <a:solidFill>
                <a:schemeClr val="bg2">
                  <a:lumMod val="75000"/>
                </a:schemeClr>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Arial"/>
              <a:buNone/>
            </a:pP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785077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6BEDF1-D325-4E14-B45E-B63F5C347C3B}"/>
              </a:ext>
            </a:extLst>
          </p:cNvPr>
          <p:cNvSpPr>
            <a:spLocks noGrp="1"/>
          </p:cNvSpPr>
          <p:nvPr>
            <p:ph type="body" idx="1"/>
          </p:nvPr>
        </p:nvSpPr>
        <p:spPr>
          <a:xfrm>
            <a:off x="251520" y="123478"/>
            <a:ext cx="8520599" cy="4157365"/>
          </a:xfrm>
        </p:spPr>
        <p:txBody>
          <a:bodyPr/>
          <a:lstStyle/>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endParaRPr lang="en-GB" sz="2400" b="1" dirty="0">
              <a:solidFill>
                <a:schemeClr val="bg2">
                  <a:lumMod val="75000"/>
                </a:schemeClr>
              </a:solidFill>
              <a:latin typeface="Helvetica Neue"/>
              <a:ea typeface="Helvetica Neue"/>
              <a:cs typeface="Helvetica Neue"/>
              <a:sym typeface="Helvetica Neue"/>
            </a:endParaRPr>
          </a:p>
          <a:p>
            <a:pPr marR="0" lvl="0" algn="l" rtl="0">
              <a:lnSpc>
                <a:spcPct val="100000"/>
              </a:lnSpc>
              <a:spcBef>
                <a:spcPts val="0"/>
              </a:spcBef>
              <a:spcAft>
                <a:spcPts val="0"/>
              </a:spcAft>
              <a:buClr>
                <a:schemeClr val="dk1"/>
              </a:buClr>
              <a:buSzPct val="25000"/>
            </a:pPr>
            <a:r>
              <a:rPr lang="en-GB" sz="2400" b="1" dirty="0">
                <a:solidFill>
                  <a:schemeClr val="bg2">
                    <a:lumMod val="75000"/>
                  </a:schemeClr>
                </a:solidFill>
                <a:latin typeface="Helvetica Neue"/>
                <a:ea typeface="Helvetica Neue"/>
                <a:cs typeface="Helvetica Neue"/>
                <a:sym typeface="Helvetica Neue"/>
              </a:rPr>
              <a:t>We can’t give grants to individuals or </a:t>
            </a:r>
            <a:r>
              <a:rPr lang="en-GB" sz="2400" b="1" dirty="0" err="1">
                <a:solidFill>
                  <a:schemeClr val="bg2">
                    <a:lumMod val="75000"/>
                  </a:schemeClr>
                </a:solidFill>
                <a:latin typeface="Helvetica Neue"/>
                <a:ea typeface="Helvetica Neue"/>
                <a:cs typeface="Helvetica Neue"/>
                <a:sym typeface="Helvetica Neue"/>
              </a:rPr>
              <a:t>unconstituted</a:t>
            </a:r>
            <a:r>
              <a:rPr lang="en-GB" sz="2400" b="1" dirty="0">
                <a:solidFill>
                  <a:schemeClr val="bg2">
                    <a:lumMod val="75000"/>
                  </a:schemeClr>
                </a:solidFill>
                <a:latin typeface="Helvetica Neue"/>
                <a:ea typeface="Helvetica Neue"/>
                <a:cs typeface="Helvetica Neue"/>
                <a:sym typeface="Helvetica Neue"/>
              </a:rPr>
              <a:t> groups.</a:t>
            </a:r>
          </a:p>
          <a:p>
            <a:pPr marR="0" lvl="0" algn="l" rtl="0">
              <a:lnSpc>
                <a:spcPct val="100000"/>
              </a:lnSpc>
              <a:spcBef>
                <a:spcPts val="0"/>
              </a:spcBef>
              <a:spcAft>
                <a:spcPts val="0"/>
              </a:spcAft>
              <a:buClr>
                <a:schemeClr val="dk1"/>
              </a:buClr>
              <a:buSzPct val="25000"/>
            </a:pPr>
            <a:br>
              <a:rPr lang="en-GB" sz="2400" b="1" dirty="0">
                <a:solidFill>
                  <a:schemeClr val="bg2">
                    <a:lumMod val="75000"/>
                  </a:schemeClr>
                </a:solidFill>
                <a:latin typeface="Helvetica Neue"/>
                <a:ea typeface="Helvetica Neue"/>
                <a:cs typeface="Helvetica Neue"/>
                <a:sym typeface="Helvetica Neue"/>
              </a:rPr>
            </a:br>
            <a:endParaRPr lang="en-GB" sz="3200" b="1" dirty="0">
              <a:solidFill>
                <a:schemeClr val="bg2">
                  <a:lumMod val="75000"/>
                </a:schemeClr>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032855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F4D4E"/>
        </a:solidFill>
        <a:effectLst/>
      </p:bgPr>
    </p:bg>
    <p:spTree>
      <p:nvGrpSpPr>
        <p:cNvPr id="1" name="Shape 48"/>
        <p:cNvGrpSpPr/>
        <p:nvPr/>
      </p:nvGrpSpPr>
      <p:grpSpPr>
        <a:xfrm>
          <a:off x="0" y="0"/>
          <a:ext cx="0" cy="0"/>
          <a:chOff x="0" y="0"/>
          <a:chExt cx="0" cy="0"/>
        </a:xfrm>
      </p:grpSpPr>
      <p:sp>
        <p:nvSpPr>
          <p:cNvPr id="51" name="Shape 51"/>
          <p:cNvSpPr txBox="1"/>
          <p:nvPr/>
        </p:nvSpPr>
        <p:spPr>
          <a:xfrm flipH="1">
            <a:off x="202024" y="1143600"/>
            <a:ext cx="8611330" cy="11322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FFF100"/>
              </a:buClr>
              <a:buSzPct val="25000"/>
              <a:buFont typeface="Helvetica Neue"/>
              <a:buNone/>
            </a:pPr>
            <a:r>
              <a:rPr lang="en-GB" sz="4800" b="1" dirty="0">
                <a:solidFill>
                  <a:srgbClr val="FFF100"/>
                </a:solidFill>
                <a:latin typeface="Helvetica Neue"/>
                <a:ea typeface="Helvetica Neue"/>
                <a:cs typeface="Helvetica Neue"/>
                <a:sym typeface="Helvetica Neue"/>
              </a:rPr>
              <a:t>What governs how we make decisions</a:t>
            </a:r>
            <a:endParaRPr lang="en-GB" b="1" dirty="0">
              <a:solidFill>
                <a:srgbClr val="FFF1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Font typeface="Arial"/>
              <a:buNone/>
            </a:pPr>
            <a:endParaRPr sz="1800" b="1" i="0" u="none" strike="noStrike" cap="none" dirty="0">
              <a:solidFill>
                <a:srgbClr val="FFF100"/>
              </a:solidFill>
              <a:latin typeface="Helvetica Neue"/>
              <a:ea typeface="Helvetica Neue"/>
              <a:cs typeface="Helvetica Neue"/>
              <a:sym typeface="Helvetica Neue"/>
            </a:endParaRPr>
          </a:p>
        </p:txBody>
      </p:sp>
      <p:pic>
        <p:nvPicPr>
          <p:cNvPr id="5" name="pasted-image.pdf"/>
          <p:cNvPicPr/>
          <p:nvPr/>
        </p:nvPicPr>
        <p:blipFill>
          <a:blip r:embed="rId3"/>
          <a:stretch>
            <a:fillRect/>
          </a:stretch>
        </p:blipFill>
        <p:spPr>
          <a:xfrm>
            <a:off x="7049231" y="4371950"/>
            <a:ext cx="1764123" cy="287757"/>
          </a:xfrm>
          <a:prstGeom prst="rect">
            <a:avLst/>
          </a:prstGeom>
          <a:ln w="12700">
            <a:miter lim="400000"/>
          </a:ln>
        </p:spPr>
      </p:pic>
    </p:spTree>
    <p:extLst>
      <p:ext uri="{BB962C8B-B14F-4D97-AF65-F5344CB8AC3E}">
        <p14:creationId xmlns:p14="http://schemas.microsoft.com/office/powerpoint/2010/main" val="953280194"/>
      </p:ext>
    </p:extLst>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1955</Words>
  <Application>Microsoft Office PowerPoint</Application>
  <PresentationFormat>On-screen Show (16:9)</PresentationFormat>
  <Paragraphs>244</Paragraphs>
  <Slides>29</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Symbol</vt:lpstr>
      <vt:lpstr>Arial</vt:lpstr>
      <vt:lpstr>Calibri</vt:lpstr>
      <vt:lpstr>Helvetica Neue</vt:lpstr>
      <vt:lpstr>simple-light-2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Evans</dc:creator>
  <cp:lastModifiedBy>Cathy Stancer</cp:lastModifiedBy>
  <cp:revision>66</cp:revision>
  <dcterms:modified xsi:type="dcterms:W3CDTF">2025-07-09T07:41:12Z</dcterms:modified>
</cp:coreProperties>
</file>